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p:sldMasterIdLst>
    <p:sldMasterId id="2147483780" r:id="rId4"/>
  </p:sldMasterIdLst>
  <p:notesMasterIdLst>
    <p:notesMasterId r:id="rId14"/>
  </p:notesMasterIdLst>
  <p:sldIdLst>
    <p:sldId id="256" r:id="rId5"/>
    <p:sldId id="289" r:id="rId6"/>
    <p:sldId id="279" r:id="rId7"/>
    <p:sldId id="275" r:id="rId8"/>
    <p:sldId id="276" r:id="rId9"/>
    <p:sldId id="285" r:id="rId10"/>
    <p:sldId id="288" r:id="rId11"/>
    <p:sldId id="268" r:id="rId12"/>
    <p:sldId id="287"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CF04B8-904D-611F-9108-5A82700B8248}" v="6" dt="2023-02-10T07:11:46.471"/>
  </p1510:revLst>
</p1510:revInfo>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882"/>
    <p:restoredTop sz="94681"/>
  </p:normalViewPr>
  <p:slideViewPr>
    <p:cSldViewPr>
      <p:cViewPr>
        <p:scale>
          <a:sx n="90" d="100"/>
          <a:sy n="90" d="100"/>
        </p:scale>
        <p:origin x="976" y="5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DACF04B8-904D-611F-9108-5A82700B8248}"/>
    <pc:docChg chg="modSld">
      <pc:chgData name="" userId="" providerId="" clId="Web-{DACF04B8-904D-611F-9108-5A82700B8248}" dt="2023-02-10T07:11:31.892" v="1" actId="1076"/>
      <pc:docMkLst>
        <pc:docMk/>
      </pc:docMkLst>
      <pc:sldChg chg="modSp">
        <pc:chgData name="" userId="" providerId="" clId="Web-{DACF04B8-904D-611F-9108-5A82700B8248}" dt="2023-02-10T07:11:31.892" v="1" actId="1076"/>
        <pc:sldMkLst>
          <pc:docMk/>
          <pc:sldMk cId="0" sldId="256"/>
        </pc:sldMkLst>
        <pc:spChg chg="mod">
          <ac:chgData name="" userId="" providerId="" clId="Web-{DACF04B8-904D-611F-9108-5A82700B8248}" dt="2023-02-10T07:11:31.892" v="1" actId="1076"/>
          <ac:spMkLst>
            <pc:docMk/>
            <pc:sldMk cId="0" sldId="256"/>
            <ac:spMk id="3" creationId="{4993E6EE-B8DA-400D-87FA-AFFA18ADB7C2}"/>
          </ac:spMkLst>
        </pc:spChg>
      </pc:sldChg>
    </pc:docChg>
  </pc:docChgLst>
  <pc:docChgLst>
    <pc:chgData name="Francisco dela Serna" userId="S::francisco.delaserna@cisbeijing.com::4ae17e5a-a3ec-437a-a7d0-582ca7d9e7de" providerId="AD" clId="Web-{DACF04B8-904D-611F-9108-5A82700B8248}"/>
    <pc:docChg chg="modSld">
      <pc:chgData name="Francisco dela Serna" userId="S::francisco.delaserna@cisbeijing.com::4ae17e5a-a3ec-437a-a7d0-582ca7d9e7de" providerId="AD" clId="Web-{DACF04B8-904D-611F-9108-5A82700B8248}" dt="2023-02-10T07:11:46.471" v="3" actId="1076"/>
      <pc:docMkLst>
        <pc:docMk/>
      </pc:docMkLst>
      <pc:sldChg chg="modSp">
        <pc:chgData name="Francisco dela Serna" userId="S::francisco.delaserna@cisbeijing.com::4ae17e5a-a3ec-437a-a7d0-582ca7d9e7de" providerId="AD" clId="Web-{DACF04B8-904D-611F-9108-5A82700B8248}" dt="2023-02-10T07:11:46.471" v="3" actId="1076"/>
        <pc:sldMkLst>
          <pc:docMk/>
          <pc:sldMk cId="0" sldId="256"/>
        </pc:sldMkLst>
        <pc:spChg chg="mod">
          <ac:chgData name="Francisco dela Serna" userId="S::francisco.delaserna@cisbeijing.com::4ae17e5a-a3ec-437a-a7d0-582ca7d9e7de" providerId="AD" clId="Web-{DACF04B8-904D-611F-9108-5A82700B8248}" dt="2023-02-10T07:11:46.471" v="3" actId="1076"/>
          <ac:spMkLst>
            <pc:docMk/>
            <pc:sldMk cId="0" sldId="256"/>
            <ac:spMk id="3" creationId="{4993E6EE-B8DA-400D-87FA-AFFA18ADB7C2}"/>
          </ac:spMkLst>
        </pc:spChg>
        <pc:picChg chg="mod">
          <ac:chgData name="Francisco dela Serna" userId="S::francisco.delaserna@cisbeijing.com::4ae17e5a-a3ec-437a-a7d0-582ca7d9e7de" providerId="AD" clId="Web-{DACF04B8-904D-611F-9108-5A82700B8248}" dt="2023-02-10T07:11:38.502" v="1" actId="1076"/>
          <ac:picMkLst>
            <pc:docMk/>
            <pc:sldMk cId="0" sldId="256"/>
            <ac:picMk id="2" creationId="{B60443C6-9F8B-964A-9100-7C6469004408}"/>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4" Type="http://schemas.openxmlformats.org/officeDocument/2006/relationships/image" Target="../media/image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4"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DB7AC0F-A098-47C2-9B33-B2B85BFD568E}" type="doc">
      <dgm:prSet loTypeId="urn:microsoft.com/office/officeart/2018/2/layout/IconVerticalSolidList" loCatId="icon" qsTypeId="urn:microsoft.com/office/officeart/2005/8/quickstyle/simple1" qsCatId="simple" csTypeId="urn:microsoft.com/office/officeart/2005/8/colors/colorful2" csCatId="colorful" phldr="1"/>
      <dgm:spPr/>
      <dgm:t>
        <a:bodyPr/>
        <a:lstStyle/>
        <a:p>
          <a:endParaRPr lang="en-US"/>
        </a:p>
      </dgm:t>
    </dgm:pt>
    <dgm:pt modelId="{4A07D959-60FB-417C-9117-63A3D0BFD8D9}">
      <dgm:prSet/>
      <dgm:spPr/>
      <dgm:t>
        <a:bodyPr/>
        <a:lstStyle/>
        <a:p>
          <a:pPr>
            <a:lnSpc>
              <a:spcPct val="100000"/>
            </a:lnSpc>
          </a:pPr>
          <a:r>
            <a:rPr lang="en-GB" dirty="0"/>
            <a:t>How can we use urban gardens to better support ecosystems in our cities?</a:t>
          </a:r>
          <a:endParaRPr lang="en-US" dirty="0"/>
        </a:p>
      </dgm:t>
    </dgm:pt>
    <dgm:pt modelId="{927CBD4D-5023-441E-9995-D75CCC3E1EC1}" type="parTrans" cxnId="{A93D41E8-03EA-4380-969F-EA1674E20875}">
      <dgm:prSet/>
      <dgm:spPr/>
      <dgm:t>
        <a:bodyPr/>
        <a:lstStyle/>
        <a:p>
          <a:endParaRPr lang="en-US"/>
        </a:p>
      </dgm:t>
    </dgm:pt>
    <dgm:pt modelId="{0B268F40-524E-443D-A0D7-C0EA37548780}" type="sibTrans" cxnId="{A93D41E8-03EA-4380-969F-EA1674E20875}">
      <dgm:prSet/>
      <dgm:spPr/>
      <dgm:t>
        <a:bodyPr/>
        <a:lstStyle/>
        <a:p>
          <a:endParaRPr lang="en-US"/>
        </a:p>
      </dgm:t>
    </dgm:pt>
    <dgm:pt modelId="{714FCC37-6CCA-4928-B9BF-37DAAB2920A6}">
      <dgm:prSet/>
      <dgm:spPr/>
      <dgm:t>
        <a:bodyPr/>
        <a:lstStyle/>
        <a:p>
          <a:pPr>
            <a:lnSpc>
              <a:spcPct val="100000"/>
            </a:lnSpc>
          </a:pPr>
          <a:r>
            <a:rPr lang="en-GB" dirty="0"/>
            <a:t>Think-Write-Share </a:t>
          </a:r>
        </a:p>
        <a:p>
          <a:pPr>
            <a:lnSpc>
              <a:spcPct val="100000"/>
            </a:lnSpc>
          </a:pPr>
          <a:r>
            <a:rPr lang="en-GB" dirty="0"/>
            <a:t>In my opinion, ...</a:t>
          </a:r>
          <a:endParaRPr lang="en-US" dirty="0"/>
        </a:p>
      </dgm:t>
    </dgm:pt>
    <dgm:pt modelId="{5DBE1162-866D-4C43-91BA-F34839B0C689}" type="parTrans" cxnId="{0247405B-4BD7-420B-A720-06F727AC439E}">
      <dgm:prSet/>
      <dgm:spPr/>
      <dgm:t>
        <a:bodyPr/>
        <a:lstStyle/>
        <a:p>
          <a:endParaRPr lang="en-US"/>
        </a:p>
      </dgm:t>
    </dgm:pt>
    <dgm:pt modelId="{A252AF1C-EE45-4667-BBFB-5F4FE066C459}" type="sibTrans" cxnId="{0247405B-4BD7-420B-A720-06F727AC439E}">
      <dgm:prSet/>
      <dgm:spPr/>
      <dgm:t>
        <a:bodyPr/>
        <a:lstStyle/>
        <a:p>
          <a:endParaRPr lang="en-US"/>
        </a:p>
      </dgm:t>
    </dgm:pt>
    <dgm:pt modelId="{6786D1DA-E013-427F-B7F8-0864003154D4}" type="pres">
      <dgm:prSet presAssocID="{2DB7AC0F-A098-47C2-9B33-B2B85BFD568E}" presName="root" presStyleCnt="0">
        <dgm:presLayoutVars>
          <dgm:dir/>
          <dgm:resizeHandles val="exact"/>
        </dgm:presLayoutVars>
      </dgm:prSet>
      <dgm:spPr/>
    </dgm:pt>
    <dgm:pt modelId="{A35DD984-21E8-4F59-A71E-0353679B22C4}" type="pres">
      <dgm:prSet presAssocID="{4A07D959-60FB-417C-9117-63A3D0BFD8D9}" presName="compNode" presStyleCnt="0"/>
      <dgm:spPr/>
    </dgm:pt>
    <dgm:pt modelId="{8E0C23D0-EA31-4BAC-B33E-443F508C3AB8}" type="pres">
      <dgm:prSet presAssocID="{4A07D959-60FB-417C-9117-63A3D0BFD8D9}" presName="bgRect" presStyleLbl="bgShp" presStyleIdx="0" presStyleCnt="2"/>
      <dgm:spPr/>
    </dgm:pt>
    <dgm:pt modelId="{5F8F94D9-C291-45EB-BD9A-F77F17A7CB77}" type="pres">
      <dgm:prSet presAssocID="{4A07D959-60FB-417C-9117-63A3D0BFD8D9}"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Rain"/>
        </a:ext>
      </dgm:extLst>
    </dgm:pt>
    <dgm:pt modelId="{BE7D4404-4E38-4B7F-BC97-2A7E7FC04E68}" type="pres">
      <dgm:prSet presAssocID="{4A07D959-60FB-417C-9117-63A3D0BFD8D9}" presName="spaceRect" presStyleCnt="0"/>
      <dgm:spPr/>
    </dgm:pt>
    <dgm:pt modelId="{A1A81CC9-8BD3-4913-A7A7-DEF086902659}" type="pres">
      <dgm:prSet presAssocID="{4A07D959-60FB-417C-9117-63A3D0BFD8D9}" presName="parTx" presStyleLbl="revTx" presStyleIdx="0" presStyleCnt="2">
        <dgm:presLayoutVars>
          <dgm:chMax val="0"/>
          <dgm:chPref val="0"/>
        </dgm:presLayoutVars>
      </dgm:prSet>
      <dgm:spPr/>
    </dgm:pt>
    <dgm:pt modelId="{9813A578-B96A-4421-88AB-75839E13AA45}" type="pres">
      <dgm:prSet presAssocID="{0B268F40-524E-443D-A0D7-C0EA37548780}" presName="sibTrans" presStyleCnt="0"/>
      <dgm:spPr/>
    </dgm:pt>
    <dgm:pt modelId="{A9FD1137-7968-4249-A04F-FC91ACF07785}" type="pres">
      <dgm:prSet presAssocID="{714FCC37-6CCA-4928-B9BF-37DAAB2920A6}" presName="compNode" presStyleCnt="0"/>
      <dgm:spPr/>
    </dgm:pt>
    <dgm:pt modelId="{9FA42360-0FF9-4A9F-807F-D4F9A8D04AF0}" type="pres">
      <dgm:prSet presAssocID="{714FCC37-6CCA-4928-B9BF-37DAAB2920A6}" presName="bgRect" presStyleLbl="bgShp" presStyleIdx="1" presStyleCnt="2"/>
      <dgm:spPr/>
    </dgm:pt>
    <dgm:pt modelId="{EEE9A1F6-6A8A-4F2E-80A9-762CA5208EE3}" type="pres">
      <dgm:prSet presAssocID="{714FCC37-6CCA-4928-B9BF-37DAAB2920A6}"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Thought bubble"/>
        </a:ext>
      </dgm:extLst>
    </dgm:pt>
    <dgm:pt modelId="{7A10DA85-B31D-4968-9C00-DBF7755B0338}" type="pres">
      <dgm:prSet presAssocID="{714FCC37-6CCA-4928-B9BF-37DAAB2920A6}" presName="spaceRect" presStyleCnt="0"/>
      <dgm:spPr/>
    </dgm:pt>
    <dgm:pt modelId="{C16135EB-66A6-4F95-922C-8EBA97DD2653}" type="pres">
      <dgm:prSet presAssocID="{714FCC37-6CCA-4928-B9BF-37DAAB2920A6}" presName="parTx" presStyleLbl="revTx" presStyleIdx="1" presStyleCnt="2">
        <dgm:presLayoutVars>
          <dgm:chMax val="0"/>
          <dgm:chPref val="0"/>
        </dgm:presLayoutVars>
      </dgm:prSet>
      <dgm:spPr/>
    </dgm:pt>
  </dgm:ptLst>
  <dgm:cxnLst>
    <dgm:cxn modelId="{6D04F112-02D2-4030-BE99-0958D83DCE56}" type="presOf" srcId="{2DB7AC0F-A098-47C2-9B33-B2B85BFD568E}" destId="{6786D1DA-E013-427F-B7F8-0864003154D4}" srcOrd="0" destOrd="0" presId="urn:microsoft.com/office/officeart/2018/2/layout/IconVerticalSolidList"/>
    <dgm:cxn modelId="{0247405B-4BD7-420B-A720-06F727AC439E}" srcId="{2DB7AC0F-A098-47C2-9B33-B2B85BFD568E}" destId="{714FCC37-6CCA-4928-B9BF-37DAAB2920A6}" srcOrd="1" destOrd="0" parTransId="{5DBE1162-866D-4C43-91BA-F34839B0C689}" sibTransId="{A252AF1C-EE45-4667-BBFB-5F4FE066C459}"/>
    <dgm:cxn modelId="{2FA2F759-52B7-44FA-8CF2-072CD66A4542}" type="presOf" srcId="{4A07D959-60FB-417C-9117-63A3D0BFD8D9}" destId="{A1A81CC9-8BD3-4913-A7A7-DEF086902659}" srcOrd="0" destOrd="0" presId="urn:microsoft.com/office/officeart/2018/2/layout/IconVerticalSolidList"/>
    <dgm:cxn modelId="{A7A2C7B0-BEBC-4085-9F42-DC304B284F69}" type="presOf" srcId="{714FCC37-6CCA-4928-B9BF-37DAAB2920A6}" destId="{C16135EB-66A6-4F95-922C-8EBA97DD2653}" srcOrd="0" destOrd="0" presId="urn:microsoft.com/office/officeart/2018/2/layout/IconVerticalSolidList"/>
    <dgm:cxn modelId="{A93D41E8-03EA-4380-969F-EA1674E20875}" srcId="{2DB7AC0F-A098-47C2-9B33-B2B85BFD568E}" destId="{4A07D959-60FB-417C-9117-63A3D0BFD8D9}" srcOrd="0" destOrd="0" parTransId="{927CBD4D-5023-441E-9995-D75CCC3E1EC1}" sibTransId="{0B268F40-524E-443D-A0D7-C0EA37548780}"/>
    <dgm:cxn modelId="{D0CB7F23-1136-4D70-9A64-06952095E34C}" type="presParOf" srcId="{6786D1DA-E013-427F-B7F8-0864003154D4}" destId="{A35DD984-21E8-4F59-A71E-0353679B22C4}" srcOrd="0" destOrd="0" presId="urn:microsoft.com/office/officeart/2018/2/layout/IconVerticalSolidList"/>
    <dgm:cxn modelId="{54E36DA5-6820-458E-BAD3-8146D00FDB45}" type="presParOf" srcId="{A35DD984-21E8-4F59-A71E-0353679B22C4}" destId="{8E0C23D0-EA31-4BAC-B33E-443F508C3AB8}" srcOrd="0" destOrd="0" presId="urn:microsoft.com/office/officeart/2018/2/layout/IconVerticalSolidList"/>
    <dgm:cxn modelId="{80B15EC4-78CA-44D1-8603-1E870B3F6846}" type="presParOf" srcId="{A35DD984-21E8-4F59-A71E-0353679B22C4}" destId="{5F8F94D9-C291-45EB-BD9A-F77F17A7CB77}" srcOrd="1" destOrd="0" presId="urn:microsoft.com/office/officeart/2018/2/layout/IconVerticalSolidList"/>
    <dgm:cxn modelId="{58747F47-BB84-4BFB-A795-8AA4C3C8BACC}" type="presParOf" srcId="{A35DD984-21E8-4F59-A71E-0353679B22C4}" destId="{BE7D4404-4E38-4B7F-BC97-2A7E7FC04E68}" srcOrd="2" destOrd="0" presId="urn:microsoft.com/office/officeart/2018/2/layout/IconVerticalSolidList"/>
    <dgm:cxn modelId="{8D8C5A2F-7337-4924-B1E5-D7551FA7BE6E}" type="presParOf" srcId="{A35DD984-21E8-4F59-A71E-0353679B22C4}" destId="{A1A81CC9-8BD3-4913-A7A7-DEF086902659}" srcOrd="3" destOrd="0" presId="urn:microsoft.com/office/officeart/2018/2/layout/IconVerticalSolidList"/>
    <dgm:cxn modelId="{727984C5-4B13-4766-B853-4D9DD9DD0FFB}" type="presParOf" srcId="{6786D1DA-E013-427F-B7F8-0864003154D4}" destId="{9813A578-B96A-4421-88AB-75839E13AA45}" srcOrd="1" destOrd="0" presId="urn:microsoft.com/office/officeart/2018/2/layout/IconVerticalSolidList"/>
    <dgm:cxn modelId="{45C7A426-9167-4476-8EAA-43B8E13D58F6}" type="presParOf" srcId="{6786D1DA-E013-427F-B7F8-0864003154D4}" destId="{A9FD1137-7968-4249-A04F-FC91ACF07785}" srcOrd="2" destOrd="0" presId="urn:microsoft.com/office/officeart/2018/2/layout/IconVerticalSolidList"/>
    <dgm:cxn modelId="{F86D6E5A-2ED8-48CF-BBD1-56135DDF73CA}" type="presParOf" srcId="{A9FD1137-7968-4249-A04F-FC91ACF07785}" destId="{9FA42360-0FF9-4A9F-807F-D4F9A8D04AF0}" srcOrd="0" destOrd="0" presId="urn:microsoft.com/office/officeart/2018/2/layout/IconVerticalSolidList"/>
    <dgm:cxn modelId="{D075984F-BEEE-4E70-B539-272693CA8701}" type="presParOf" srcId="{A9FD1137-7968-4249-A04F-FC91ACF07785}" destId="{EEE9A1F6-6A8A-4F2E-80A9-762CA5208EE3}" srcOrd="1" destOrd="0" presId="urn:microsoft.com/office/officeart/2018/2/layout/IconVerticalSolidList"/>
    <dgm:cxn modelId="{DD44FFDD-C8FA-4BEE-9317-C6E201857218}" type="presParOf" srcId="{A9FD1137-7968-4249-A04F-FC91ACF07785}" destId="{7A10DA85-B31D-4968-9C00-DBF7755B0338}" srcOrd="2" destOrd="0" presId="urn:microsoft.com/office/officeart/2018/2/layout/IconVerticalSolidList"/>
    <dgm:cxn modelId="{5F8266E7-4407-4736-8A30-D5A1A2D12172}" type="presParOf" srcId="{A9FD1137-7968-4249-A04F-FC91ACF07785}" destId="{C16135EB-66A6-4F95-922C-8EBA97DD265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0C23D0-EA31-4BAC-B33E-443F508C3AB8}">
      <dsp:nvSpPr>
        <dsp:cNvPr id="0" name=""/>
        <dsp:cNvSpPr/>
      </dsp:nvSpPr>
      <dsp:spPr>
        <a:xfrm>
          <a:off x="0" y="714022"/>
          <a:ext cx="8178799" cy="131819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8F94D9-C291-45EB-BD9A-F77F17A7CB77}">
      <dsp:nvSpPr>
        <dsp:cNvPr id="0" name=""/>
        <dsp:cNvSpPr/>
      </dsp:nvSpPr>
      <dsp:spPr>
        <a:xfrm>
          <a:off x="398753" y="1010615"/>
          <a:ext cx="725007" cy="72500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A81CC9-8BD3-4913-A7A7-DEF086902659}">
      <dsp:nvSpPr>
        <dsp:cNvPr id="0" name=""/>
        <dsp:cNvSpPr/>
      </dsp:nvSpPr>
      <dsp:spPr>
        <a:xfrm>
          <a:off x="1522514" y="714022"/>
          <a:ext cx="6656284" cy="13181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509" tIns="139509" rIns="139509" bIns="139509" numCol="1" spcCol="1270" anchor="ctr" anchorCtr="0">
          <a:noAutofit/>
        </a:bodyPr>
        <a:lstStyle/>
        <a:p>
          <a:pPr marL="0" lvl="0" indent="0" algn="l" defTabSz="1111250">
            <a:lnSpc>
              <a:spcPct val="100000"/>
            </a:lnSpc>
            <a:spcBef>
              <a:spcPct val="0"/>
            </a:spcBef>
            <a:spcAft>
              <a:spcPct val="35000"/>
            </a:spcAft>
            <a:buNone/>
          </a:pPr>
          <a:r>
            <a:rPr lang="en-GB" sz="2500" kern="1200" dirty="0"/>
            <a:t>How can we use urban gardens to better support ecosystems in our cities?</a:t>
          </a:r>
          <a:endParaRPr lang="en-US" sz="2500" kern="1200" dirty="0"/>
        </a:p>
      </dsp:txBody>
      <dsp:txXfrm>
        <a:off x="1522514" y="714022"/>
        <a:ext cx="6656284" cy="1318194"/>
      </dsp:txXfrm>
    </dsp:sp>
    <dsp:sp modelId="{9FA42360-0FF9-4A9F-807F-D4F9A8D04AF0}">
      <dsp:nvSpPr>
        <dsp:cNvPr id="0" name=""/>
        <dsp:cNvSpPr/>
      </dsp:nvSpPr>
      <dsp:spPr>
        <a:xfrm>
          <a:off x="0" y="2361765"/>
          <a:ext cx="8178799" cy="131819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E9A1F6-6A8A-4F2E-80A9-762CA5208EE3}">
      <dsp:nvSpPr>
        <dsp:cNvPr id="0" name=""/>
        <dsp:cNvSpPr/>
      </dsp:nvSpPr>
      <dsp:spPr>
        <a:xfrm>
          <a:off x="398753" y="2658359"/>
          <a:ext cx="725007" cy="72500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6135EB-66A6-4F95-922C-8EBA97DD2653}">
      <dsp:nvSpPr>
        <dsp:cNvPr id="0" name=""/>
        <dsp:cNvSpPr/>
      </dsp:nvSpPr>
      <dsp:spPr>
        <a:xfrm>
          <a:off x="1522514" y="2361765"/>
          <a:ext cx="6656284" cy="13181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509" tIns="139509" rIns="139509" bIns="139509" numCol="1" spcCol="1270" anchor="ctr" anchorCtr="0">
          <a:noAutofit/>
        </a:bodyPr>
        <a:lstStyle/>
        <a:p>
          <a:pPr marL="0" lvl="0" indent="0" algn="l" defTabSz="1111250">
            <a:lnSpc>
              <a:spcPct val="100000"/>
            </a:lnSpc>
            <a:spcBef>
              <a:spcPct val="0"/>
            </a:spcBef>
            <a:spcAft>
              <a:spcPct val="35000"/>
            </a:spcAft>
            <a:buNone/>
          </a:pPr>
          <a:r>
            <a:rPr lang="en-GB" sz="2500" kern="1200" dirty="0"/>
            <a:t>Think-Write-Share </a:t>
          </a:r>
        </a:p>
        <a:p>
          <a:pPr marL="0" lvl="0" indent="0" algn="l" defTabSz="1111250">
            <a:lnSpc>
              <a:spcPct val="100000"/>
            </a:lnSpc>
            <a:spcBef>
              <a:spcPct val="0"/>
            </a:spcBef>
            <a:spcAft>
              <a:spcPct val="35000"/>
            </a:spcAft>
            <a:buNone/>
          </a:pPr>
          <a:r>
            <a:rPr lang="en-GB" sz="2500" kern="1200" dirty="0"/>
            <a:t>In my opinion, ...</a:t>
          </a:r>
          <a:endParaRPr lang="en-US" sz="2500" kern="1200" dirty="0"/>
        </a:p>
      </dsp:txBody>
      <dsp:txXfrm>
        <a:off x="1522514" y="2361765"/>
        <a:ext cx="6656284" cy="131819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t>2/9/2023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this lesson it would be useful to have students divided into groups of 4-5 </a:t>
            </a:r>
          </a:p>
        </p:txBody>
      </p:sp>
      <p:sp>
        <p:nvSpPr>
          <p:cNvPr id="4" name="Slide Number Placeholder 3"/>
          <p:cNvSpPr>
            <a:spLocks noGrp="1"/>
          </p:cNvSpPr>
          <p:nvPr>
            <p:ph type="sldNum" sz="quarter" idx="5"/>
          </p:nvPr>
        </p:nvSpPr>
        <p:spPr/>
        <p:txBody>
          <a:bodyPr/>
          <a:lstStyle/>
          <a:p>
            <a:fld id="{21B2AA4F-B828-4D7C-AFD3-893933DAFCB4}" type="slidenum">
              <a:rPr lang="en-US" smtClean="0"/>
              <a:t>1</a:t>
            </a:fld>
            <a:endParaRPr lang="en-US"/>
          </a:p>
        </p:txBody>
      </p:sp>
    </p:spTree>
    <p:extLst>
      <p:ext uri="{BB962C8B-B14F-4D97-AF65-F5344CB8AC3E}">
        <p14:creationId xmlns:p14="http://schemas.microsoft.com/office/powerpoint/2010/main" val="383073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Video is embedded and linked if embedded video does not work. </a:t>
            </a:r>
          </a:p>
        </p:txBody>
      </p:sp>
      <p:sp>
        <p:nvSpPr>
          <p:cNvPr id="4" name="Slide Number Placeholder 3"/>
          <p:cNvSpPr>
            <a:spLocks noGrp="1"/>
          </p:cNvSpPr>
          <p:nvPr>
            <p:ph type="sldNum" sz="quarter" idx="5"/>
          </p:nvPr>
        </p:nvSpPr>
        <p:spPr/>
        <p:txBody>
          <a:bodyPr/>
          <a:lstStyle/>
          <a:p>
            <a:fld id="{21B2AA4F-B828-4D7C-AFD3-893933DAFCB4}" type="slidenum">
              <a:rPr lang="en-US" smtClean="0"/>
              <a:t>2</a:t>
            </a:fld>
            <a:endParaRPr lang="en-US"/>
          </a:p>
        </p:txBody>
      </p:sp>
    </p:spTree>
    <p:extLst>
      <p:ext uri="{BB962C8B-B14F-4D97-AF65-F5344CB8AC3E}">
        <p14:creationId xmlns:p14="http://schemas.microsoft.com/office/powerpoint/2010/main" val="23045559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B2AA4F-B828-4D7C-AFD3-893933DAFCB4}" type="slidenum">
              <a:rPr lang="en-US" smtClean="0"/>
              <a:t>3</a:t>
            </a:fld>
            <a:endParaRPr lang="en-US"/>
          </a:p>
        </p:txBody>
      </p:sp>
    </p:spTree>
    <p:extLst>
      <p:ext uri="{BB962C8B-B14F-4D97-AF65-F5344CB8AC3E}">
        <p14:creationId xmlns:p14="http://schemas.microsoft.com/office/powerpoint/2010/main" val="4177938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5F995-7739-4631-8D12-4C56A16A39FA}"/>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9AD6475D-B053-4E3B-83B4-FB8EF391BE3D}"/>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A551C77-9B2D-42B4-8511-EFDC56F3E3B4}"/>
              </a:ext>
            </a:extLst>
          </p:cNvPr>
          <p:cNvSpPr>
            <a:spLocks noGrp="1"/>
          </p:cNvSpPr>
          <p:nvPr>
            <p:ph type="dt" sz="half" idx="10"/>
          </p:nvPr>
        </p:nvSpPr>
        <p:spPr/>
        <p:txBody>
          <a:bodyPr/>
          <a:lstStyle/>
          <a:p>
            <a:pPr>
              <a:defRPr/>
            </a:pPr>
            <a:endParaRPr lang="en-US" altLang="en-US"/>
          </a:p>
        </p:txBody>
      </p:sp>
      <p:sp>
        <p:nvSpPr>
          <p:cNvPr id="5" name="Footer Placeholder 4">
            <a:extLst>
              <a:ext uri="{FF2B5EF4-FFF2-40B4-BE49-F238E27FC236}">
                <a16:creationId xmlns:a16="http://schemas.microsoft.com/office/drawing/2014/main" id="{CB7D942C-CA4F-4843-8FC2-5C3FF9FC5341}"/>
              </a:ext>
            </a:extLst>
          </p:cNvPr>
          <p:cNvSpPr>
            <a:spLocks noGrp="1"/>
          </p:cNvSpPr>
          <p:nvPr>
            <p:ph type="ftr" sz="quarter" idx="11"/>
          </p:nvPr>
        </p:nvSpPr>
        <p:spPr/>
        <p:txBody>
          <a:bodyPr/>
          <a:lstStyle/>
          <a:p>
            <a:pPr>
              <a:defRPr/>
            </a:pPr>
            <a:endParaRPr lang="en-US" altLang="en-US"/>
          </a:p>
        </p:txBody>
      </p:sp>
      <p:sp>
        <p:nvSpPr>
          <p:cNvPr id="6" name="Slide Number Placeholder 5">
            <a:extLst>
              <a:ext uri="{FF2B5EF4-FFF2-40B4-BE49-F238E27FC236}">
                <a16:creationId xmlns:a16="http://schemas.microsoft.com/office/drawing/2014/main" id="{DFE06205-E968-4143-B691-6C7803267B5D}"/>
              </a:ext>
            </a:extLst>
          </p:cNvPr>
          <p:cNvSpPr>
            <a:spLocks noGrp="1"/>
          </p:cNvSpPr>
          <p:nvPr>
            <p:ph type="sldNum" sz="quarter" idx="12"/>
          </p:nvPr>
        </p:nvSpPr>
        <p:spPr/>
        <p:txBody>
          <a:bodyPr/>
          <a:lstStyle/>
          <a:p>
            <a:pPr>
              <a:defRPr/>
            </a:pPr>
            <a:fld id="{9B66D6AE-35F8-4B1C-B273-AEF1AB5210A6}" type="slidenum">
              <a:rPr lang="zh-CN" altLang="en-US" smtClean="0"/>
              <a:t>‹#›</a:t>
            </a:fld>
            <a:endParaRPr lang="en-US" altLang="en-US"/>
          </a:p>
        </p:txBody>
      </p:sp>
    </p:spTree>
    <p:extLst>
      <p:ext uri="{BB962C8B-B14F-4D97-AF65-F5344CB8AC3E}">
        <p14:creationId xmlns:p14="http://schemas.microsoft.com/office/powerpoint/2010/main" val="895024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BA3F4-2A66-4764-9517-539C2EFF484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3AFEBA8-6493-48CD-B03E-6AC3961A224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C88F793-B048-4D07-AF39-643EE1010B6F}"/>
              </a:ext>
            </a:extLst>
          </p:cNvPr>
          <p:cNvSpPr>
            <a:spLocks noGrp="1"/>
          </p:cNvSpPr>
          <p:nvPr>
            <p:ph type="dt" sz="half" idx="10"/>
          </p:nvPr>
        </p:nvSpPr>
        <p:spPr/>
        <p:txBody>
          <a:bodyPr/>
          <a:lstStyle/>
          <a:p>
            <a:pPr>
              <a:defRPr/>
            </a:pPr>
            <a:endParaRPr lang="en-US" altLang="en-US"/>
          </a:p>
        </p:txBody>
      </p:sp>
      <p:sp>
        <p:nvSpPr>
          <p:cNvPr id="5" name="Footer Placeholder 4">
            <a:extLst>
              <a:ext uri="{FF2B5EF4-FFF2-40B4-BE49-F238E27FC236}">
                <a16:creationId xmlns:a16="http://schemas.microsoft.com/office/drawing/2014/main" id="{69360459-8E04-4EFF-B269-7CBBC87C493D}"/>
              </a:ext>
            </a:extLst>
          </p:cNvPr>
          <p:cNvSpPr>
            <a:spLocks noGrp="1"/>
          </p:cNvSpPr>
          <p:nvPr>
            <p:ph type="ftr" sz="quarter" idx="11"/>
          </p:nvPr>
        </p:nvSpPr>
        <p:spPr/>
        <p:txBody>
          <a:bodyPr/>
          <a:lstStyle/>
          <a:p>
            <a:pPr>
              <a:defRPr/>
            </a:pPr>
            <a:endParaRPr lang="en-US" altLang="en-US"/>
          </a:p>
        </p:txBody>
      </p:sp>
      <p:sp>
        <p:nvSpPr>
          <p:cNvPr id="6" name="Slide Number Placeholder 5">
            <a:extLst>
              <a:ext uri="{FF2B5EF4-FFF2-40B4-BE49-F238E27FC236}">
                <a16:creationId xmlns:a16="http://schemas.microsoft.com/office/drawing/2014/main" id="{812E2CF4-4577-4678-BCE8-32EFB1F3E373}"/>
              </a:ext>
            </a:extLst>
          </p:cNvPr>
          <p:cNvSpPr>
            <a:spLocks noGrp="1"/>
          </p:cNvSpPr>
          <p:nvPr>
            <p:ph type="sldNum" sz="quarter" idx="12"/>
          </p:nvPr>
        </p:nvSpPr>
        <p:spPr/>
        <p:txBody>
          <a:bodyPr/>
          <a:lstStyle/>
          <a:p>
            <a:pPr>
              <a:defRPr/>
            </a:pPr>
            <a:fld id="{6005A591-06C6-4F61-83AA-5D336EFA3292}" type="slidenum">
              <a:rPr lang="zh-CN" altLang="en-US" smtClean="0"/>
              <a:t>‹#›</a:t>
            </a:fld>
            <a:endParaRPr lang="en-US" altLang="en-US"/>
          </a:p>
        </p:txBody>
      </p:sp>
    </p:spTree>
    <p:extLst>
      <p:ext uri="{BB962C8B-B14F-4D97-AF65-F5344CB8AC3E}">
        <p14:creationId xmlns:p14="http://schemas.microsoft.com/office/powerpoint/2010/main" val="290481623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B0046-7AF5-48D0-9127-E0EB088C591D}"/>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DFFB3FB-2324-46A9-A3F4-8DD4AAE6632D}"/>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8F1AC59-EE4F-420A-B87B-85DE7013E2C8}"/>
              </a:ext>
            </a:extLst>
          </p:cNvPr>
          <p:cNvSpPr>
            <a:spLocks noGrp="1"/>
          </p:cNvSpPr>
          <p:nvPr>
            <p:ph type="dt" sz="half" idx="10"/>
          </p:nvPr>
        </p:nvSpPr>
        <p:spPr/>
        <p:txBody>
          <a:bodyPr/>
          <a:lstStyle/>
          <a:p>
            <a:pPr>
              <a:defRPr/>
            </a:pPr>
            <a:endParaRPr lang="en-US" altLang="en-US"/>
          </a:p>
        </p:txBody>
      </p:sp>
      <p:sp>
        <p:nvSpPr>
          <p:cNvPr id="5" name="Footer Placeholder 4">
            <a:extLst>
              <a:ext uri="{FF2B5EF4-FFF2-40B4-BE49-F238E27FC236}">
                <a16:creationId xmlns:a16="http://schemas.microsoft.com/office/drawing/2014/main" id="{D1D48C1E-D103-4322-94E2-FC8E638B335F}"/>
              </a:ext>
            </a:extLst>
          </p:cNvPr>
          <p:cNvSpPr>
            <a:spLocks noGrp="1"/>
          </p:cNvSpPr>
          <p:nvPr>
            <p:ph type="ftr" sz="quarter" idx="11"/>
          </p:nvPr>
        </p:nvSpPr>
        <p:spPr/>
        <p:txBody>
          <a:bodyPr/>
          <a:lstStyle/>
          <a:p>
            <a:pPr>
              <a:defRPr/>
            </a:pPr>
            <a:endParaRPr lang="en-US" altLang="en-US"/>
          </a:p>
        </p:txBody>
      </p:sp>
      <p:sp>
        <p:nvSpPr>
          <p:cNvPr id="6" name="Slide Number Placeholder 5">
            <a:extLst>
              <a:ext uri="{FF2B5EF4-FFF2-40B4-BE49-F238E27FC236}">
                <a16:creationId xmlns:a16="http://schemas.microsoft.com/office/drawing/2014/main" id="{1B84871F-17F3-456D-AC28-8A1E55D3368B}"/>
              </a:ext>
            </a:extLst>
          </p:cNvPr>
          <p:cNvSpPr>
            <a:spLocks noGrp="1"/>
          </p:cNvSpPr>
          <p:nvPr>
            <p:ph type="sldNum" sz="quarter" idx="12"/>
          </p:nvPr>
        </p:nvSpPr>
        <p:spPr/>
        <p:txBody>
          <a:bodyPr/>
          <a:lstStyle/>
          <a:p>
            <a:pPr>
              <a:defRPr/>
            </a:pPr>
            <a:fld id="{BC20608D-C00F-484D-BB86-C8526C26C262}" type="slidenum">
              <a:rPr lang="zh-CN" altLang="en-US" smtClean="0"/>
              <a:t>‹#›</a:t>
            </a:fld>
            <a:endParaRPr lang="en-US" altLang="en-US"/>
          </a:p>
        </p:txBody>
      </p:sp>
    </p:spTree>
    <p:extLst>
      <p:ext uri="{BB962C8B-B14F-4D97-AF65-F5344CB8AC3E}">
        <p14:creationId xmlns:p14="http://schemas.microsoft.com/office/powerpoint/2010/main" val="3690310197"/>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E1813-EC8E-4344-A1F7-BEAFFE7ECBF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F56F823-7484-41D9-B0A0-C31CDEBB41DF}"/>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F910C6E-91B0-445A-9C6B-8FA3A43A9ACF}"/>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B2A0771-0C8D-48FC-9550-D8B169A0BA46}"/>
              </a:ext>
            </a:extLst>
          </p:cNvPr>
          <p:cNvSpPr>
            <a:spLocks noGrp="1"/>
          </p:cNvSpPr>
          <p:nvPr>
            <p:ph type="dt" sz="half" idx="10"/>
          </p:nvPr>
        </p:nvSpPr>
        <p:spPr/>
        <p:txBody>
          <a:bodyPr/>
          <a:lstStyle/>
          <a:p>
            <a:pPr>
              <a:defRPr/>
            </a:pPr>
            <a:endParaRPr lang="en-US" altLang="en-US"/>
          </a:p>
        </p:txBody>
      </p:sp>
      <p:sp>
        <p:nvSpPr>
          <p:cNvPr id="6" name="Footer Placeholder 5">
            <a:extLst>
              <a:ext uri="{FF2B5EF4-FFF2-40B4-BE49-F238E27FC236}">
                <a16:creationId xmlns:a16="http://schemas.microsoft.com/office/drawing/2014/main" id="{E1C346EE-B781-4E9E-BD28-7E454BF70E11}"/>
              </a:ext>
            </a:extLst>
          </p:cNvPr>
          <p:cNvSpPr>
            <a:spLocks noGrp="1"/>
          </p:cNvSpPr>
          <p:nvPr>
            <p:ph type="ftr" sz="quarter" idx="11"/>
          </p:nvPr>
        </p:nvSpPr>
        <p:spPr/>
        <p:txBody>
          <a:bodyPr/>
          <a:lstStyle/>
          <a:p>
            <a:pPr>
              <a:defRPr/>
            </a:pPr>
            <a:endParaRPr lang="en-US" altLang="en-US"/>
          </a:p>
        </p:txBody>
      </p:sp>
      <p:sp>
        <p:nvSpPr>
          <p:cNvPr id="7" name="Slide Number Placeholder 6">
            <a:extLst>
              <a:ext uri="{FF2B5EF4-FFF2-40B4-BE49-F238E27FC236}">
                <a16:creationId xmlns:a16="http://schemas.microsoft.com/office/drawing/2014/main" id="{5F4A5F11-7E5E-4E78-964A-FE1DC0152E83}"/>
              </a:ext>
            </a:extLst>
          </p:cNvPr>
          <p:cNvSpPr>
            <a:spLocks noGrp="1"/>
          </p:cNvSpPr>
          <p:nvPr>
            <p:ph type="sldNum" sz="quarter" idx="12"/>
          </p:nvPr>
        </p:nvSpPr>
        <p:spPr/>
        <p:txBody>
          <a:bodyPr/>
          <a:lstStyle/>
          <a:p>
            <a:pPr>
              <a:defRPr/>
            </a:pPr>
            <a:fld id="{5BA4EFE2-8EF8-4599-9361-C0F0C227026B}" type="slidenum">
              <a:rPr lang="zh-CN" altLang="en-US" smtClean="0"/>
              <a:t>‹#›</a:t>
            </a:fld>
            <a:endParaRPr lang="en-US" altLang="en-US"/>
          </a:p>
        </p:txBody>
      </p:sp>
    </p:spTree>
    <p:extLst>
      <p:ext uri="{BB962C8B-B14F-4D97-AF65-F5344CB8AC3E}">
        <p14:creationId xmlns:p14="http://schemas.microsoft.com/office/powerpoint/2010/main" val="1720623735"/>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313CA-F121-4789-A6CB-2583BF705912}"/>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4649CC5-20CB-4EB8-AA3C-978972D9E85E}"/>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A9007DB5-5763-4B12-94D0-3827B2711035}"/>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39D68F2-CA1E-422E-BB85-979545F54398}"/>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B8148E5-9388-4D21-9835-6BA3E293657F}"/>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70BAAF8-8264-4223-AA03-0DB132B855B3}"/>
              </a:ext>
            </a:extLst>
          </p:cNvPr>
          <p:cNvSpPr>
            <a:spLocks noGrp="1"/>
          </p:cNvSpPr>
          <p:nvPr>
            <p:ph type="dt" sz="half" idx="10"/>
          </p:nvPr>
        </p:nvSpPr>
        <p:spPr/>
        <p:txBody>
          <a:bodyPr/>
          <a:lstStyle/>
          <a:p>
            <a:pPr>
              <a:defRPr/>
            </a:pPr>
            <a:endParaRPr lang="en-US" altLang="en-US"/>
          </a:p>
        </p:txBody>
      </p:sp>
      <p:sp>
        <p:nvSpPr>
          <p:cNvPr id="8" name="Footer Placeholder 7">
            <a:extLst>
              <a:ext uri="{FF2B5EF4-FFF2-40B4-BE49-F238E27FC236}">
                <a16:creationId xmlns:a16="http://schemas.microsoft.com/office/drawing/2014/main" id="{0E0FDE28-66B9-4F2F-9DE6-2F5229AAE7FF}"/>
              </a:ext>
            </a:extLst>
          </p:cNvPr>
          <p:cNvSpPr>
            <a:spLocks noGrp="1"/>
          </p:cNvSpPr>
          <p:nvPr>
            <p:ph type="ftr" sz="quarter" idx="11"/>
          </p:nvPr>
        </p:nvSpPr>
        <p:spPr/>
        <p:txBody>
          <a:bodyPr/>
          <a:lstStyle/>
          <a:p>
            <a:pPr>
              <a:defRPr/>
            </a:pPr>
            <a:endParaRPr lang="en-US" altLang="en-US"/>
          </a:p>
        </p:txBody>
      </p:sp>
      <p:sp>
        <p:nvSpPr>
          <p:cNvPr id="9" name="Slide Number Placeholder 8">
            <a:extLst>
              <a:ext uri="{FF2B5EF4-FFF2-40B4-BE49-F238E27FC236}">
                <a16:creationId xmlns:a16="http://schemas.microsoft.com/office/drawing/2014/main" id="{8042C051-E73B-4C1F-921C-9AB4EC68648C}"/>
              </a:ext>
            </a:extLst>
          </p:cNvPr>
          <p:cNvSpPr>
            <a:spLocks noGrp="1"/>
          </p:cNvSpPr>
          <p:nvPr>
            <p:ph type="sldNum" sz="quarter" idx="12"/>
          </p:nvPr>
        </p:nvSpPr>
        <p:spPr/>
        <p:txBody>
          <a:bodyPr/>
          <a:lstStyle/>
          <a:p>
            <a:pPr>
              <a:defRPr/>
            </a:pPr>
            <a:fld id="{DC18E9DE-24A1-4825-B1DA-25B8478C551C}" type="slidenum">
              <a:rPr lang="zh-CN" altLang="en-US" smtClean="0"/>
              <a:t>‹#›</a:t>
            </a:fld>
            <a:endParaRPr lang="en-US" altLang="en-US"/>
          </a:p>
        </p:txBody>
      </p:sp>
    </p:spTree>
    <p:extLst>
      <p:ext uri="{BB962C8B-B14F-4D97-AF65-F5344CB8AC3E}">
        <p14:creationId xmlns:p14="http://schemas.microsoft.com/office/powerpoint/2010/main" val="377067532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A55DE-9AA3-4781-AC54-3F08ACE480D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B11717D-508A-4628-848E-B690A497E44D}"/>
              </a:ext>
            </a:extLst>
          </p:cNvPr>
          <p:cNvSpPr>
            <a:spLocks noGrp="1"/>
          </p:cNvSpPr>
          <p:nvPr>
            <p:ph type="dt" sz="half" idx="10"/>
          </p:nvPr>
        </p:nvSpPr>
        <p:spPr/>
        <p:txBody>
          <a:bodyPr/>
          <a:lstStyle/>
          <a:p>
            <a:pPr>
              <a:defRPr/>
            </a:pPr>
            <a:endParaRPr lang="en-US" altLang="en-US"/>
          </a:p>
        </p:txBody>
      </p:sp>
      <p:sp>
        <p:nvSpPr>
          <p:cNvPr id="4" name="Footer Placeholder 3">
            <a:extLst>
              <a:ext uri="{FF2B5EF4-FFF2-40B4-BE49-F238E27FC236}">
                <a16:creationId xmlns:a16="http://schemas.microsoft.com/office/drawing/2014/main" id="{F85471CE-1764-4410-BC10-D832F5FB8725}"/>
              </a:ext>
            </a:extLst>
          </p:cNvPr>
          <p:cNvSpPr>
            <a:spLocks noGrp="1"/>
          </p:cNvSpPr>
          <p:nvPr>
            <p:ph type="ftr" sz="quarter" idx="11"/>
          </p:nvPr>
        </p:nvSpPr>
        <p:spPr/>
        <p:txBody>
          <a:bodyPr/>
          <a:lstStyle/>
          <a:p>
            <a:pPr>
              <a:defRPr/>
            </a:pPr>
            <a:endParaRPr lang="en-US" altLang="en-US"/>
          </a:p>
        </p:txBody>
      </p:sp>
      <p:sp>
        <p:nvSpPr>
          <p:cNvPr id="5" name="Slide Number Placeholder 4">
            <a:extLst>
              <a:ext uri="{FF2B5EF4-FFF2-40B4-BE49-F238E27FC236}">
                <a16:creationId xmlns:a16="http://schemas.microsoft.com/office/drawing/2014/main" id="{F5924DE0-8201-425F-82C4-8C7E38D3E0D4}"/>
              </a:ext>
            </a:extLst>
          </p:cNvPr>
          <p:cNvSpPr>
            <a:spLocks noGrp="1"/>
          </p:cNvSpPr>
          <p:nvPr>
            <p:ph type="sldNum" sz="quarter" idx="12"/>
          </p:nvPr>
        </p:nvSpPr>
        <p:spPr/>
        <p:txBody>
          <a:bodyPr/>
          <a:lstStyle/>
          <a:p>
            <a:pPr>
              <a:defRPr/>
            </a:pPr>
            <a:fld id="{0C56812D-A9E9-4E14-9D79-F4B36143E6AB}" type="slidenum">
              <a:rPr lang="zh-CN" altLang="en-US" smtClean="0"/>
              <a:t>‹#›</a:t>
            </a:fld>
            <a:endParaRPr lang="en-US" altLang="en-US"/>
          </a:p>
        </p:txBody>
      </p:sp>
    </p:spTree>
    <p:extLst>
      <p:ext uri="{BB962C8B-B14F-4D97-AF65-F5344CB8AC3E}">
        <p14:creationId xmlns:p14="http://schemas.microsoft.com/office/powerpoint/2010/main" val="556386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AB09E7-2A11-426A-82C1-7F93D9370F7C}"/>
              </a:ext>
            </a:extLst>
          </p:cNvPr>
          <p:cNvSpPr>
            <a:spLocks noGrp="1"/>
          </p:cNvSpPr>
          <p:nvPr>
            <p:ph type="dt" sz="half" idx="10"/>
          </p:nvPr>
        </p:nvSpPr>
        <p:spPr/>
        <p:txBody>
          <a:bodyPr/>
          <a:lstStyle/>
          <a:p>
            <a:pPr>
              <a:defRPr/>
            </a:pPr>
            <a:endParaRPr lang="en-US" altLang="en-US"/>
          </a:p>
        </p:txBody>
      </p:sp>
      <p:sp>
        <p:nvSpPr>
          <p:cNvPr id="3" name="Footer Placeholder 2">
            <a:extLst>
              <a:ext uri="{FF2B5EF4-FFF2-40B4-BE49-F238E27FC236}">
                <a16:creationId xmlns:a16="http://schemas.microsoft.com/office/drawing/2014/main" id="{A02E0C32-B952-45E5-9AD1-323DA9DFD8DE}"/>
              </a:ext>
            </a:extLst>
          </p:cNvPr>
          <p:cNvSpPr>
            <a:spLocks noGrp="1"/>
          </p:cNvSpPr>
          <p:nvPr>
            <p:ph type="ftr" sz="quarter" idx="11"/>
          </p:nvPr>
        </p:nvSpPr>
        <p:spPr/>
        <p:txBody>
          <a:bodyPr/>
          <a:lstStyle/>
          <a:p>
            <a:pPr>
              <a:defRPr/>
            </a:pPr>
            <a:endParaRPr lang="en-US" altLang="en-US"/>
          </a:p>
        </p:txBody>
      </p:sp>
      <p:sp>
        <p:nvSpPr>
          <p:cNvPr id="4" name="Slide Number Placeholder 3">
            <a:extLst>
              <a:ext uri="{FF2B5EF4-FFF2-40B4-BE49-F238E27FC236}">
                <a16:creationId xmlns:a16="http://schemas.microsoft.com/office/drawing/2014/main" id="{62ABE738-F30B-49D4-A284-EB9397230A38}"/>
              </a:ext>
            </a:extLst>
          </p:cNvPr>
          <p:cNvSpPr>
            <a:spLocks noGrp="1"/>
          </p:cNvSpPr>
          <p:nvPr>
            <p:ph type="sldNum" sz="quarter" idx="12"/>
          </p:nvPr>
        </p:nvSpPr>
        <p:spPr/>
        <p:txBody>
          <a:bodyPr/>
          <a:lstStyle/>
          <a:p>
            <a:pPr>
              <a:defRPr/>
            </a:pPr>
            <a:fld id="{C0084790-1153-4913-951E-8866E74126FB}" type="slidenum">
              <a:rPr lang="zh-CN" altLang="en-US" smtClean="0"/>
              <a:t>‹#›</a:t>
            </a:fld>
            <a:endParaRPr lang="en-US" altLang="en-US"/>
          </a:p>
        </p:txBody>
      </p:sp>
    </p:spTree>
    <p:extLst>
      <p:ext uri="{BB962C8B-B14F-4D97-AF65-F5344CB8AC3E}">
        <p14:creationId xmlns:p14="http://schemas.microsoft.com/office/powerpoint/2010/main" val="806407867"/>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24742-6B6F-4861-AD44-28A68996B2C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092A53C-8B82-4B3B-A28E-F4325A196BA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33E7353-F691-4E67-8681-8A3F8A3301AA}"/>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45B8478-A6C6-482E-AEBA-42934FE96D3C}"/>
              </a:ext>
            </a:extLst>
          </p:cNvPr>
          <p:cNvSpPr>
            <a:spLocks noGrp="1"/>
          </p:cNvSpPr>
          <p:nvPr>
            <p:ph type="dt" sz="half" idx="10"/>
          </p:nvPr>
        </p:nvSpPr>
        <p:spPr/>
        <p:txBody>
          <a:bodyPr/>
          <a:lstStyle/>
          <a:p>
            <a:pPr>
              <a:defRPr/>
            </a:pPr>
            <a:endParaRPr lang="en-US" altLang="en-US"/>
          </a:p>
        </p:txBody>
      </p:sp>
      <p:sp>
        <p:nvSpPr>
          <p:cNvPr id="6" name="Footer Placeholder 5">
            <a:extLst>
              <a:ext uri="{FF2B5EF4-FFF2-40B4-BE49-F238E27FC236}">
                <a16:creationId xmlns:a16="http://schemas.microsoft.com/office/drawing/2014/main" id="{98DE3C05-8E95-437A-A882-07BE2E790D15}"/>
              </a:ext>
            </a:extLst>
          </p:cNvPr>
          <p:cNvSpPr>
            <a:spLocks noGrp="1"/>
          </p:cNvSpPr>
          <p:nvPr>
            <p:ph type="ftr" sz="quarter" idx="11"/>
          </p:nvPr>
        </p:nvSpPr>
        <p:spPr/>
        <p:txBody>
          <a:bodyPr/>
          <a:lstStyle/>
          <a:p>
            <a:pPr>
              <a:defRPr/>
            </a:pPr>
            <a:endParaRPr lang="en-US" altLang="en-US"/>
          </a:p>
        </p:txBody>
      </p:sp>
      <p:sp>
        <p:nvSpPr>
          <p:cNvPr id="7" name="Slide Number Placeholder 6">
            <a:extLst>
              <a:ext uri="{FF2B5EF4-FFF2-40B4-BE49-F238E27FC236}">
                <a16:creationId xmlns:a16="http://schemas.microsoft.com/office/drawing/2014/main" id="{583779BA-65A6-411E-8656-0153B1B9427D}"/>
              </a:ext>
            </a:extLst>
          </p:cNvPr>
          <p:cNvSpPr>
            <a:spLocks noGrp="1"/>
          </p:cNvSpPr>
          <p:nvPr>
            <p:ph type="sldNum" sz="quarter" idx="12"/>
          </p:nvPr>
        </p:nvSpPr>
        <p:spPr/>
        <p:txBody>
          <a:bodyPr/>
          <a:lstStyle/>
          <a:p>
            <a:pPr>
              <a:defRPr/>
            </a:pPr>
            <a:fld id="{6545308F-CBAE-4444-9617-E2AAB04E809E}" type="slidenum">
              <a:rPr lang="zh-CN" altLang="en-US" smtClean="0"/>
              <a:t>‹#›</a:t>
            </a:fld>
            <a:endParaRPr lang="en-US" altLang="en-US"/>
          </a:p>
        </p:txBody>
      </p:sp>
    </p:spTree>
    <p:extLst>
      <p:ext uri="{BB962C8B-B14F-4D97-AF65-F5344CB8AC3E}">
        <p14:creationId xmlns:p14="http://schemas.microsoft.com/office/powerpoint/2010/main" val="684043316"/>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77B8E-8C90-45ED-B257-83C34488D86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332E2FF-D600-4F57-8EB6-B9529ADBC7F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141876A8-BA73-44FB-B416-247C2C56AD3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87422E9E-651A-4B6D-905C-B23DD4DCDC13}"/>
              </a:ext>
            </a:extLst>
          </p:cNvPr>
          <p:cNvSpPr>
            <a:spLocks noGrp="1"/>
          </p:cNvSpPr>
          <p:nvPr>
            <p:ph type="dt" sz="half" idx="10"/>
          </p:nvPr>
        </p:nvSpPr>
        <p:spPr/>
        <p:txBody>
          <a:bodyPr/>
          <a:lstStyle/>
          <a:p>
            <a:pPr>
              <a:defRPr/>
            </a:pPr>
            <a:endParaRPr lang="en-US" altLang="en-US"/>
          </a:p>
        </p:txBody>
      </p:sp>
      <p:sp>
        <p:nvSpPr>
          <p:cNvPr id="6" name="Footer Placeholder 5">
            <a:extLst>
              <a:ext uri="{FF2B5EF4-FFF2-40B4-BE49-F238E27FC236}">
                <a16:creationId xmlns:a16="http://schemas.microsoft.com/office/drawing/2014/main" id="{0078F0F8-BBDD-4CF4-9AF8-9278FEDD89EA}"/>
              </a:ext>
            </a:extLst>
          </p:cNvPr>
          <p:cNvSpPr>
            <a:spLocks noGrp="1"/>
          </p:cNvSpPr>
          <p:nvPr>
            <p:ph type="ftr" sz="quarter" idx="11"/>
          </p:nvPr>
        </p:nvSpPr>
        <p:spPr/>
        <p:txBody>
          <a:bodyPr/>
          <a:lstStyle/>
          <a:p>
            <a:pPr>
              <a:defRPr/>
            </a:pPr>
            <a:endParaRPr lang="en-US" altLang="en-US"/>
          </a:p>
        </p:txBody>
      </p:sp>
      <p:sp>
        <p:nvSpPr>
          <p:cNvPr id="7" name="Slide Number Placeholder 6">
            <a:extLst>
              <a:ext uri="{FF2B5EF4-FFF2-40B4-BE49-F238E27FC236}">
                <a16:creationId xmlns:a16="http://schemas.microsoft.com/office/drawing/2014/main" id="{23F3A919-DFC0-4DCE-95EF-99B41C324B88}"/>
              </a:ext>
            </a:extLst>
          </p:cNvPr>
          <p:cNvSpPr>
            <a:spLocks noGrp="1"/>
          </p:cNvSpPr>
          <p:nvPr>
            <p:ph type="sldNum" sz="quarter" idx="12"/>
          </p:nvPr>
        </p:nvSpPr>
        <p:spPr/>
        <p:txBody>
          <a:bodyPr/>
          <a:lstStyle/>
          <a:p>
            <a:pPr>
              <a:defRPr/>
            </a:pPr>
            <a:fld id="{EBE6247D-35CB-4195-BCE7-068751ACB971}" type="slidenum">
              <a:rPr lang="zh-CN" altLang="en-US" smtClean="0"/>
              <a:t>‹#›</a:t>
            </a:fld>
            <a:endParaRPr lang="en-US" altLang="en-US"/>
          </a:p>
        </p:txBody>
      </p:sp>
    </p:spTree>
    <p:extLst>
      <p:ext uri="{BB962C8B-B14F-4D97-AF65-F5344CB8AC3E}">
        <p14:creationId xmlns:p14="http://schemas.microsoft.com/office/powerpoint/2010/main" val="212123048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2A912-CC6B-4484-82CC-FE8B098AE84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F3ADEA6-3027-4F25-BC64-75461F18729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F5E378-FBDE-4158-AFFC-92E85418EA9C}"/>
              </a:ext>
            </a:extLst>
          </p:cNvPr>
          <p:cNvSpPr>
            <a:spLocks noGrp="1"/>
          </p:cNvSpPr>
          <p:nvPr>
            <p:ph type="dt" sz="half" idx="10"/>
          </p:nvPr>
        </p:nvSpPr>
        <p:spPr/>
        <p:txBody>
          <a:bodyPr/>
          <a:lstStyle/>
          <a:p>
            <a:pPr>
              <a:defRPr/>
            </a:pPr>
            <a:endParaRPr lang="en-US" altLang="en-US"/>
          </a:p>
        </p:txBody>
      </p:sp>
      <p:sp>
        <p:nvSpPr>
          <p:cNvPr id="5" name="Footer Placeholder 4">
            <a:extLst>
              <a:ext uri="{FF2B5EF4-FFF2-40B4-BE49-F238E27FC236}">
                <a16:creationId xmlns:a16="http://schemas.microsoft.com/office/drawing/2014/main" id="{C745DE45-D143-4411-8703-2057E2B528ED}"/>
              </a:ext>
            </a:extLst>
          </p:cNvPr>
          <p:cNvSpPr>
            <a:spLocks noGrp="1"/>
          </p:cNvSpPr>
          <p:nvPr>
            <p:ph type="ftr" sz="quarter" idx="11"/>
          </p:nvPr>
        </p:nvSpPr>
        <p:spPr/>
        <p:txBody>
          <a:bodyPr/>
          <a:lstStyle/>
          <a:p>
            <a:pPr>
              <a:defRPr/>
            </a:pPr>
            <a:endParaRPr lang="en-US" altLang="en-US"/>
          </a:p>
        </p:txBody>
      </p:sp>
      <p:sp>
        <p:nvSpPr>
          <p:cNvPr id="6" name="Slide Number Placeholder 5">
            <a:extLst>
              <a:ext uri="{FF2B5EF4-FFF2-40B4-BE49-F238E27FC236}">
                <a16:creationId xmlns:a16="http://schemas.microsoft.com/office/drawing/2014/main" id="{D2E24634-001B-47D9-8A26-FCF6F96B6B50}"/>
              </a:ext>
            </a:extLst>
          </p:cNvPr>
          <p:cNvSpPr>
            <a:spLocks noGrp="1"/>
          </p:cNvSpPr>
          <p:nvPr>
            <p:ph type="sldNum" sz="quarter" idx="12"/>
          </p:nvPr>
        </p:nvSpPr>
        <p:spPr/>
        <p:txBody>
          <a:bodyPr/>
          <a:lstStyle/>
          <a:p>
            <a:pPr>
              <a:defRPr/>
            </a:pPr>
            <a:fld id="{852D1332-7616-4496-B386-9BF957C65135}" type="slidenum">
              <a:rPr lang="zh-CN" altLang="en-US" smtClean="0"/>
              <a:t>‹#›</a:t>
            </a:fld>
            <a:endParaRPr lang="en-US" altLang="en-US"/>
          </a:p>
        </p:txBody>
      </p:sp>
    </p:spTree>
    <p:extLst>
      <p:ext uri="{BB962C8B-B14F-4D97-AF65-F5344CB8AC3E}">
        <p14:creationId xmlns:p14="http://schemas.microsoft.com/office/powerpoint/2010/main" val="42107756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B6475F-E621-4FC0-9E8F-A99DA58CF43A}"/>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976B9F5-6E08-4107-99E8-29BFFD295B8E}"/>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691F25B-7AED-4D3E-B614-8A8EDA5E95D5}"/>
              </a:ext>
            </a:extLst>
          </p:cNvPr>
          <p:cNvSpPr>
            <a:spLocks noGrp="1"/>
          </p:cNvSpPr>
          <p:nvPr>
            <p:ph type="dt" sz="half" idx="10"/>
          </p:nvPr>
        </p:nvSpPr>
        <p:spPr/>
        <p:txBody>
          <a:bodyPr/>
          <a:lstStyle/>
          <a:p>
            <a:pPr>
              <a:defRPr/>
            </a:pPr>
            <a:endParaRPr lang="en-US" altLang="en-US"/>
          </a:p>
        </p:txBody>
      </p:sp>
      <p:sp>
        <p:nvSpPr>
          <p:cNvPr id="5" name="Footer Placeholder 4">
            <a:extLst>
              <a:ext uri="{FF2B5EF4-FFF2-40B4-BE49-F238E27FC236}">
                <a16:creationId xmlns:a16="http://schemas.microsoft.com/office/drawing/2014/main" id="{82035DA7-E5A5-4161-BB36-D4135580BAB1}"/>
              </a:ext>
            </a:extLst>
          </p:cNvPr>
          <p:cNvSpPr>
            <a:spLocks noGrp="1"/>
          </p:cNvSpPr>
          <p:nvPr>
            <p:ph type="ftr" sz="quarter" idx="11"/>
          </p:nvPr>
        </p:nvSpPr>
        <p:spPr/>
        <p:txBody>
          <a:bodyPr/>
          <a:lstStyle/>
          <a:p>
            <a:pPr>
              <a:defRPr/>
            </a:pPr>
            <a:endParaRPr lang="en-US" altLang="en-US"/>
          </a:p>
        </p:txBody>
      </p:sp>
      <p:sp>
        <p:nvSpPr>
          <p:cNvPr id="6" name="Slide Number Placeholder 5">
            <a:extLst>
              <a:ext uri="{FF2B5EF4-FFF2-40B4-BE49-F238E27FC236}">
                <a16:creationId xmlns:a16="http://schemas.microsoft.com/office/drawing/2014/main" id="{4A64FB0C-BCCD-4D04-83E4-9F3892BBF4D9}"/>
              </a:ext>
            </a:extLst>
          </p:cNvPr>
          <p:cNvSpPr>
            <a:spLocks noGrp="1"/>
          </p:cNvSpPr>
          <p:nvPr>
            <p:ph type="sldNum" sz="quarter" idx="12"/>
          </p:nvPr>
        </p:nvSpPr>
        <p:spPr/>
        <p:txBody>
          <a:bodyPr/>
          <a:lstStyle/>
          <a:p>
            <a:pPr>
              <a:defRPr/>
            </a:pPr>
            <a:fld id="{CEF5028A-7555-4106-AACC-86890187D93F}" type="slidenum">
              <a:rPr lang="zh-CN" altLang="en-US" smtClean="0"/>
              <a:t>‹#›</a:t>
            </a:fld>
            <a:endParaRPr lang="en-US" altLang="en-US"/>
          </a:p>
        </p:txBody>
      </p:sp>
    </p:spTree>
    <p:extLst>
      <p:ext uri="{BB962C8B-B14F-4D97-AF65-F5344CB8AC3E}">
        <p14:creationId xmlns:p14="http://schemas.microsoft.com/office/powerpoint/2010/main" val="603400271"/>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853C87-C133-4B20-A8AB-AEF57191A48E}"/>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1AD2486-ABD4-49D0-9E2C-68D9835705EA}"/>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9599665-9572-46F0-A7E9-36678101022E}"/>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ltLang="en-US"/>
          </a:p>
        </p:txBody>
      </p:sp>
      <p:sp>
        <p:nvSpPr>
          <p:cNvPr id="5" name="Footer Placeholder 4">
            <a:extLst>
              <a:ext uri="{FF2B5EF4-FFF2-40B4-BE49-F238E27FC236}">
                <a16:creationId xmlns:a16="http://schemas.microsoft.com/office/drawing/2014/main" id="{4B5A3B49-68ED-49E2-81AB-F5068BFD9D26}"/>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ltLang="en-US"/>
          </a:p>
        </p:txBody>
      </p:sp>
      <p:sp>
        <p:nvSpPr>
          <p:cNvPr id="6" name="Slide Number Placeholder 5">
            <a:extLst>
              <a:ext uri="{FF2B5EF4-FFF2-40B4-BE49-F238E27FC236}">
                <a16:creationId xmlns:a16="http://schemas.microsoft.com/office/drawing/2014/main" id="{B4CA270F-EF46-4999-9134-9DC5A39937C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EBE6247D-35CB-4195-BCE7-068751ACB971}" type="slidenum">
              <a:rPr lang="zh-CN" altLang="en-US" smtClean="0"/>
              <a:t>‹#›</a:t>
            </a:fld>
            <a:endParaRPr lang="en-US" altLang="en-US"/>
          </a:p>
        </p:txBody>
      </p:sp>
    </p:spTree>
    <p:extLst>
      <p:ext uri="{BB962C8B-B14F-4D97-AF65-F5344CB8AC3E}">
        <p14:creationId xmlns:p14="http://schemas.microsoft.com/office/powerpoint/2010/main" val="107826539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tiff"/><Relationship Id="rId5" Type="http://schemas.openxmlformats.org/officeDocument/2006/relationships/hyperlink" Target="https://vimeo.com/77792707" TargetMode="Externa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youtube.com/watch?v=t_Bb4PfLvJE&amp;t=505s&amp;ab_channel=startgrid"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08tINEqaGpA"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100" name="Rectangle 11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B60443C6-9F8B-964A-9100-7C6469004408}"/>
              </a:ext>
            </a:extLst>
          </p:cNvPr>
          <p:cNvPicPr>
            <a:picLocks noChangeAspect="1"/>
          </p:cNvPicPr>
          <p:nvPr/>
        </p:nvPicPr>
        <p:blipFill>
          <a:blip r:embed="rId3">
            <a:alphaModFix amt="35000"/>
          </a:blip>
          <a:stretch>
            <a:fillRect/>
          </a:stretch>
        </p:blipFill>
        <p:spPr>
          <a:xfrm>
            <a:off x="-520030" y="-8114"/>
            <a:ext cx="10204598" cy="6803065"/>
          </a:xfrm>
          <a:prstGeom prst="rect">
            <a:avLst/>
          </a:prstGeom>
        </p:spPr>
      </p:pic>
      <p:sp>
        <p:nvSpPr>
          <p:cNvPr id="3" name="Title 2">
            <a:extLst>
              <a:ext uri="{FF2B5EF4-FFF2-40B4-BE49-F238E27FC236}">
                <a16:creationId xmlns:a16="http://schemas.microsoft.com/office/drawing/2014/main" id="{4993E6EE-B8DA-400D-87FA-AFFA18ADB7C2}"/>
              </a:ext>
            </a:extLst>
          </p:cNvPr>
          <p:cNvSpPr>
            <a:spLocks noGrp="1"/>
          </p:cNvSpPr>
          <p:nvPr>
            <p:ph type="ctrTitle"/>
          </p:nvPr>
        </p:nvSpPr>
        <p:spPr>
          <a:xfrm>
            <a:off x="1143000" y="1122362"/>
            <a:ext cx="6858000" cy="2090614"/>
          </a:xfrm>
        </p:spPr>
        <p:txBody>
          <a:bodyPr>
            <a:normAutofit/>
          </a:bodyPr>
          <a:lstStyle/>
          <a:p>
            <a:r>
              <a:rPr lang="en-GB" altLang="en-US" dirty="0">
                <a:ln w="38100">
                  <a:solidFill>
                    <a:schemeClr val="tx1"/>
                  </a:solidFill>
                </a:ln>
                <a:solidFill>
                  <a:schemeClr val="accent6">
                    <a:lumMod val="40000"/>
                    <a:lumOff val="60000"/>
                  </a:schemeClr>
                </a:solidFill>
                <a:effectLst>
                  <a:outerShdw blurRad="50800" dist="38100" dir="2700000" algn="tl" rotWithShape="0">
                    <a:prstClr val="black">
                      <a:alpha val="40000"/>
                    </a:prstClr>
                  </a:outerShdw>
                </a:effectLst>
              </a:rPr>
              <a:t>Gardens in the City</a:t>
            </a:r>
          </a:p>
        </p:txBody>
      </p:sp>
      <p:sp>
        <p:nvSpPr>
          <p:cNvPr id="2051" name="Subtitle 2"/>
          <p:cNvSpPr>
            <a:spLocks noGrp="1" noChangeArrowheads="1"/>
          </p:cNvSpPr>
          <p:nvPr>
            <p:ph type="subTitle" idx="1"/>
          </p:nvPr>
        </p:nvSpPr>
        <p:spPr>
          <a:xfrm>
            <a:off x="323528" y="3937091"/>
            <a:ext cx="8424936" cy="1098395"/>
          </a:xfrm>
        </p:spPr>
        <p:txBody>
          <a:bodyPr>
            <a:noAutofit/>
          </a:bodyPr>
          <a:lstStyle/>
          <a:p>
            <a:pPr algn="l" eaLnBrk="1" hangingPunct="1"/>
            <a:r>
              <a:rPr lang="en-GB" altLang="en-US" sz="2400" dirty="0">
                <a:ln w="0"/>
                <a:effectLst>
                  <a:outerShdw blurRad="38100" dist="19050" dir="2700000" algn="tl" rotWithShape="0">
                    <a:schemeClr val="dk1">
                      <a:alpha val="40000"/>
                    </a:schemeClr>
                  </a:outerShdw>
                </a:effectLst>
              </a:rPr>
              <a:t>Explore the ways in which gardens model natural, cooperative living systems.</a:t>
            </a:r>
          </a:p>
          <a:p>
            <a:pPr algn="l" eaLnBrk="1" hangingPunct="1"/>
            <a:endParaRPr lang="en-GB" altLang="en-US" sz="2400" dirty="0">
              <a:ln w="0"/>
              <a:effectLst>
                <a:outerShdw blurRad="38100" dist="19050" dir="2700000" algn="tl" rotWithShape="0">
                  <a:schemeClr val="dk1">
                    <a:alpha val="40000"/>
                  </a:schemeClr>
                </a:outerShdw>
              </a:effectLst>
            </a:endParaRPr>
          </a:p>
          <a:p>
            <a:pPr algn="l" eaLnBrk="1" hangingPunct="1"/>
            <a:r>
              <a:rPr lang="en-GB" altLang="en-US" sz="2400" dirty="0">
                <a:ln w="0"/>
                <a:effectLst>
                  <a:outerShdw blurRad="38100" dist="19050" dir="2700000" algn="tl" rotWithShape="0">
                    <a:schemeClr val="dk1">
                      <a:alpha val="40000"/>
                    </a:schemeClr>
                  </a:outerShdw>
                </a:effectLst>
              </a:rPr>
              <a:t>Make connections with what you are learning in Science about green cities, and the actions one can take in the real-world.  </a:t>
            </a:r>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2051">
                                            <p:txEl>
                                              <p:pRg st="0" end="0"/>
                                            </p:txEl>
                                          </p:spTgt>
                                        </p:tgtEl>
                                        <p:attrNameLst>
                                          <p:attrName>style.visibility</p:attrName>
                                        </p:attrNameLst>
                                      </p:cBhvr>
                                      <p:to>
                                        <p:strVal val="visible"/>
                                      </p:to>
                                    </p:set>
                                    <p:animEffect transition="in" filter="fade">
                                      <p:cBhvr>
                                        <p:cTn id="7" dur="700"/>
                                        <p:tgtEl>
                                          <p:spTgt spid="2051">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3"/>
                                        </p:tgtEl>
                                        <p:attrNameLst>
                                          <p:attrName>style.visibility</p:attrName>
                                        </p:attrNameLst>
                                      </p:cBhvr>
                                      <p:to>
                                        <p:strVal val="visible"/>
                                      </p:to>
                                    </p:set>
                                    <p:animEffect transition="in" filter="fade">
                                      <p:cBhvr>
                                        <p:cTn id="10" dur="7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2051">
                                            <p:txEl>
                                              <p:pRg st="2" end="2"/>
                                            </p:txEl>
                                          </p:spTgt>
                                        </p:tgtEl>
                                        <p:attrNameLst>
                                          <p:attrName>style.visibility</p:attrName>
                                        </p:attrNameLst>
                                      </p:cBhvr>
                                      <p:to>
                                        <p:strVal val="visible"/>
                                      </p:to>
                                    </p:set>
                                    <p:animEffect transition="in" filter="fade">
                                      <p:cBhvr>
                                        <p:cTn id="15" dur="700"/>
                                        <p:tgtEl>
                                          <p:spTgt spid="20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051"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B60443C6-9F8B-964A-9100-7C6469004408}"/>
              </a:ext>
            </a:extLst>
          </p:cNvPr>
          <p:cNvPicPr>
            <a:picLocks noChangeAspect="1"/>
          </p:cNvPicPr>
          <p:nvPr/>
        </p:nvPicPr>
        <p:blipFill>
          <a:blip r:embed="rId6">
            <a:alphaModFix amt="35000"/>
          </a:blip>
          <a:stretch>
            <a:fillRect/>
          </a:stretch>
        </p:blipFill>
        <p:spPr>
          <a:xfrm>
            <a:off x="-520030" y="-8114"/>
            <a:ext cx="10204598" cy="6803065"/>
          </a:xfrm>
          <a:prstGeom prst="rect">
            <a:avLst/>
          </a:prstGeom>
        </p:spPr>
      </p:pic>
      <p:sp>
        <p:nvSpPr>
          <p:cNvPr id="5" name="Title 4">
            <a:extLst>
              <a:ext uri="{FF2B5EF4-FFF2-40B4-BE49-F238E27FC236}">
                <a16:creationId xmlns:a16="http://schemas.microsoft.com/office/drawing/2014/main" id="{A1035548-697E-5A44-8E8A-3221FCA7147E}"/>
              </a:ext>
            </a:extLst>
          </p:cNvPr>
          <p:cNvSpPr>
            <a:spLocks noGrp="1"/>
          </p:cNvSpPr>
          <p:nvPr>
            <p:ph type="ctrTitle"/>
          </p:nvPr>
        </p:nvSpPr>
        <p:spPr/>
        <p:txBody>
          <a:bodyPr/>
          <a:lstStyle/>
          <a:p>
            <a:endParaRPr lang="en-US" dirty="0"/>
          </a:p>
        </p:txBody>
      </p:sp>
      <p:pic>
        <p:nvPicPr>
          <p:cNvPr id="8" name="global_gardens (360p).mp4">
            <a:hlinkClick r:id="" action="ppaction://media"/>
            <a:extLst>
              <a:ext uri="{FF2B5EF4-FFF2-40B4-BE49-F238E27FC236}">
                <a16:creationId xmlns:a16="http://schemas.microsoft.com/office/drawing/2014/main" id="{17B6EA94-D1CD-3149-B281-EDC80790615D}"/>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611560" y="1107418"/>
            <a:ext cx="8128000" cy="4572000"/>
          </a:xfrm>
          <a:prstGeom prst="rect">
            <a:avLst/>
          </a:prstGeom>
        </p:spPr>
      </p:pic>
      <p:sp>
        <p:nvSpPr>
          <p:cNvPr id="9" name="TextBox 8">
            <a:extLst>
              <a:ext uri="{FF2B5EF4-FFF2-40B4-BE49-F238E27FC236}">
                <a16:creationId xmlns:a16="http://schemas.microsoft.com/office/drawing/2014/main" id="{C866CC6F-1234-E944-AC18-1BCB6E1B310E}"/>
              </a:ext>
            </a:extLst>
          </p:cNvPr>
          <p:cNvSpPr txBox="1"/>
          <p:nvPr/>
        </p:nvSpPr>
        <p:spPr>
          <a:xfrm>
            <a:off x="611560" y="364986"/>
            <a:ext cx="7416824" cy="369332"/>
          </a:xfrm>
          <a:prstGeom prst="rect">
            <a:avLst/>
          </a:prstGeom>
          <a:noFill/>
        </p:spPr>
        <p:txBody>
          <a:bodyPr wrap="square" rtlCol="0">
            <a:spAutoFit/>
          </a:bodyPr>
          <a:lstStyle/>
          <a:p>
            <a:r>
              <a:rPr lang="en-US" dirty="0">
                <a:hlinkClick r:id="rId5"/>
              </a:rPr>
              <a:t>Urban Gardens- Video</a:t>
            </a:r>
            <a:endParaRPr lang="en-US" dirty="0"/>
          </a:p>
        </p:txBody>
      </p:sp>
    </p:spTree>
    <p:extLst>
      <p:ext uri="{BB962C8B-B14F-4D97-AF65-F5344CB8AC3E}">
        <p14:creationId xmlns:p14="http://schemas.microsoft.com/office/powerpoint/2010/main" val="998699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532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9">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0060" y="4777739"/>
            <a:ext cx="2564242" cy="1412119"/>
          </a:xfrm>
        </p:spPr>
        <p:txBody>
          <a:bodyPr>
            <a:normAutofit/>
          </a:bodyPr>
          <a:lstStyle/>
          <a:p>
            <a:r>
              <a:rPr lang="en-GB" altLang="en-US" sz="4200" dirty="0"/>
              <a:t>Round Robin</a:t>
            </a:r>
          </a:p>
        </p:txBody>
      </p:sp>
      <p:pic>
        <p:nvPicPr>
          <p:cNvPr id="5" name="Picture 4" descr="Wood human figure">
            <a:extLst>
              <a:ext uri="{FF2B5EF4-FFF2-40B4-BE49-F238E27FC236}">
                <a16:creationId xmlns:a16="http://schemas.microsoft.com/office/drawing/2014/main" id="{6A2654E1-7DDC-49D7-BDEF-1998395E0FFB}"/>
              </a:ext>
            </a:extLst>
          </p:cNvPr>
          <p:cNvPicPr>
            <a:picLocks noChangeAspect="1"/>
          </p:cNvPicPr>
          <p:nvPr/>
        </p:nvPicPr>
        <p:blipFill rotWithShape="1">
          <a:blip r:embed="rId3"/>
          <a:srcRect b="25316"/>
          <a:stretch/>
        </p:blipFill>
        <p:spPr>
          <a:xfrm>
            <a:off x="0" y="0"/>
            <a:ext cx="4644008" cy="2315112"/>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17"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74529" y="5470492"/>
            <a:ext cx="1371600" cy="13716"/>
          </a:xfrm>
          <a:custGeom>
            <a:avLst/>
            <a:gdLst>
              <a:gd name="connsiteX0" fmla="*/ 0 w 1371600"/>
              <a:gd name="connsiteY0" fmla="*/ 0 h 13716"/>
              <a:gd name="connsiteX1" fmla="*/ 685800 w 1371600"/>
              <a:gd name="connsiteY1" fmla="*/ 0 h 13716"/>
              <a:gd name="connsiteX2" fmla="*/ 1371600 w 1371600"/>
              <a:gd name="connsiteY2" fmla="*/ 0 h 13716"/>
              <a:gd name="connsiteX3" fmla="*/ 1371600 w 1371600"/>
              <a:gd name="connsiteY3" fmla="*/ 13716 h 13716"/>
              <a:gd name="connsiteX4" fmla="*/ 713232 w 1371600"/>
              <a:gd name="connsiteY4" fmla="*/ 13716 h 13716"/>
              <a:gd name="connsiteX5" fmla="*/ 0 w 1371600"/>
              <a:gd name="connsiteY5" fmla="*/ 13716 h 13716"/>
              <a:gd name="connsiteX6" fmla="*/ 0 w 1371600"/>
              <a:gd name="connsiteY6" fmla="*/ 0 h 13716"/>
              <a:gd name="connsiteX0" fmla="*/ 0 w 1371600"/>
              <a:gd name="connsiteY0" fmla="*/ 0 h 13716"/>
              <a:gd name="connsiteX1" fmla="*/ 644652 w 1371600"/>
              <a:gd name="connsiteY1" fmla="*/ 0 h 13716"/>
              <a:gd name="connsiteX2" fmla="*/ 1371600 w 1371600"/>
              <a:gd name="connsiteY2" fmla="*/ 0 h 13716"/>
              <a:gd name="connsiteX3" fmla="*/ 1371600 w 1371600"/>
              <a:gd name="connsiteY3" fmla="*/ 13716 h 13716"/>
              <a:gd name="connsiteX4" fmla="*/ 713232 w 1371600"/>
              <a:gd name="connsiteY4" fmla="*/ 13716 h 13716"/>
              <a:gd name="connsiteX5" fmla="*/ 0 w 1371600"/>
              <a:gd name="connsiteY5" fmla="*/ 13716 h 13716"/>
              <a:gd name="connsiteX6" fmla="*/ 0 w 1371600"/>
              <a:gd name="connsiteY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3716" fill="none" extrusionOk="0">
                <a:moveTo>
                  <a:pt x="0" y="0"/>
                </a:moveTo>
                <a:cubicBezTo>
                  <a:pt x="240249" y="32963"/>
                  <a:pt x="409296" y="-18450"/>
                  <a:pt x="685800" y="0"/>
                </a:cubicBezTo>
                <a:cubicBezTo>
                  <a:pt x="954142" y="211"/>
                  <a:pt x="1166785" y="22353"/>
                  <a:pt x="1371600" y="0"/>
                </a:cubicBezTo>
                <a:cubicBezTo>
                  <a:pt x="1370996" y="3142"/>
                  <a:pt x="1371820" y="8880"/>
                  <a:pt x="1371600" y="13716"/>
                </a:cubicBezTo>
                <a:cubicBezTo>
                  <a:pt x="1106837" y="28424"/>
                  <a:pt x="1032834" y="20364"/>
                  <a:pt x="713232" y="13716"/>
                </a:cubicBezTo>
                <a:cubicBezTo>
                  <a:pt x="399250" y="-7822"/>
                  <a:pt x="277176" y="48782"/>
                  <a:pt x="0" y="13716"/>
                </a:cubicBezTo>
                <a:cubicBezTo>
                  <a:pt x="310" y="7052"/>
                  <a:pt x="119" y="6101"/>
                  <a:pt x="0" y="0"/>
                </a:cubicBezTo>
                <a:close/>
              </a:path>
              <a:path w="1371600" h="13716" stroke="0" extrusionOk="0">
                <a:moveTo>
                  <a:pt x="0" y="0"/>
                </a:moveTo>
                <a:cubicBezTo>
                  <a:pt x="168171" y="-27104"/>
                  <a:pt x="522270" y="7661"/>
                  <a:pt x="644652" y="0"/>
                </a:cubicBezTo>
                <a:cubicBezTo>
                  <a:pt x="812772" y="-55512"/>
                  <a:pt x="1098507" y="70876"/>
                  <a:pt x="1371600" y="0"/>
                </a:cubicBezTo>
                <a:cubicBezTo>
                  <a:pt x="1372276" y="6444"/>
                  <a:pt x="1371882" y="10524"/>
                  <a:pt x="1371600" y="13716"/>
                </a:cubicBezTo>
                <a:cubicBezTo>
                  <a:pt x="1195700" y="-500"/>
                  <a:pt x="896159" y="12360"/>
                  <a:pt x="713232" y="13716"/>
                </a:cubicBezTo>
                <a:cubicBezTo>
                  <a:pt x="556279" y="-18909"/>
                  <a:pt x="248593" y="33389"/>
                  <a:pt x="0" y="13716"/>
                </a:cubicBezTo>
                <a:cubicBezTo>
                  <a:pt x="708" y="8775"/>
                  <a:pt x="205" y="3193"/>
                  <a:pt x="0" y="0"/>
                </a:cubicBezTo>
                <a:close/>
              </a:path>
              <a:path w="1371600" h="13716" fill="none" stroke="0" extrusionOk="0">
                <a:moveTo>
                  <a:pt x="0" y="0"/>
                </a:moveTo>
                <a:cubicBezTo>
                  <a:pt x="244262" y="19623"/>
                  <a:pt x="384306" y="-36563"/>
                  <a:pt x="685800" y="0"/>
                </a:cubicBezTo>
                <a:cubicBezTo>
                  <a:pt x="948860" y="14963"/>
                  <a:pt x="1224146" y="-8100"/>
                  <a:pt x="1371600" y="0"/>
                </a:cubicBezTo>
                <a:cubicBezTo>
                  <a:pt x="1371106" y="3035"/>
                  <a:pt x="1371590" y="7528"/>
                  <a:pt x="1371600" y="13716"/>
                </a:cubicBezTo>
                <a:cubicBezTo>
                  <a:pt x="1096935" y="20595"/>
                  <a:pt x="1028598" y="23761"/>
                  <a:pt x="713232" y="13716"/>
                </a:cubicBezTo>
                <a:cubicBezTo>
                  <a:pt x="397901" y="-1585"/>
                  <a:pt x="274098" y="18066"/>
                  <a:pt x="0" y="13716"/>
                </a:cubicBezTo>
                <a:cubicBezTo>
                  <a:pt x="190" y="7214"/>
                  <a:pt x="-13" y="5978"/>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custGeom>
                    <a:avLst/>
                    <a:gdLst>
                      <a:gd name="connsiteX0" fmla="*/ 0 w 1371600"/>
                      <a:gd name="connsiteY0" fmla="*/ 0 h 13716"/>
                      <a:gd name="connsiteX1" fmla="*/ 685800 w 1371600"/>
                      <a:gd name="connsiteY1" fmla="*/ 0 h 13716"/>
                      <a:gd name="connsiteX2" fmla="*/ 1371600 w 1371600"/>
                      <a:gd name="connsiteY2" fmla="*/ 0 h 13716"/>
                      <a:gd name="connsiteX3" fmla="*/ 1371600 w 1371600"/>
                      <a:gd name="connsiteY3" fmla="*/ 13716 h 13716"/>
                      <a:gd name="connsiteX4" fmla="*/ 713232 w 1371600"/>
                      <a:gd name="connsiteY4" fmla="*/ 13716 h 13716"/>
                      <a:gd name="connsiteX5" fmla="*/ 0 w 1371600"/>
                      <a:gd name="connsiteY5" fmla="*/ 13716 h 13716"/>
                      <a:gd name="connsiteX6" fmla="*/ 0 w 1371600"/>
                      <a:gd name="connsiteY6"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1600" h="13716" fill="none" extrusionOk="0">
                        <a:moveTo>
                          <a:pt x="0" y="0"/>
                        </a:moveTo>
                        <a:cubicBezTo>
                          <a:pt x="247303" y="31625"/>
                          <a:pt x="422310" y="-25629"/>
                          <a:pt x="685800" y="0"/>
                        </a:cubicBezTo>
                        <a:cubicBezTo>
                          <a:pt x="949290" y="25629"/>
                          <a:pt x="1192357" y="6696"/>
                          <a:pt x="1371600" y="0"/>
                        </a:cubicBezTo>
                        <a:cubicBezTo>
                          <a:pt x="1371127" y="2892"/>
                          <a:pt x="1371229" y="8681"/>
                          <a:pt x="1371600" y="13716"/>
                        </a:cubicBezTo>
                        <a:cubicBezTo>
                          <a:pt x="1107995" y="21892"/>
                          <a:pt x="1033361" y="28370"/>
                          <a:pt x="713232" y="13716"/>
                        </a:cubicBezTo>
                        <a:cubicBezTo>
                          <a:pt x="393103" y="-938"/>
                          <a:pt x="289343" y="38649"/>
                          <a:pt x="0" y="13716"/>
                        </a:cubicBezTo>
                        <a:cubicBezTo>
                          <a:pt x="227" y="7219"/>
                          <a:pt x="197" y="5990"/>
                          <a:pt x="0" y="0"/>
                        </a:cubicBezTo>
                        <a:close/>
                      </a:path>
                      <a:path w="1371600" h="13716" stroke="0" extrusionOk="0">
                        <a:moveTo>
                          <a:pt x="0" y="0"/>
                        </a:moveTo>
                        <a:cubicBezTo>
                          <a:pt x="170249" y="-24099"/>
                          <a:pt x="504634" y="14338"/>
                          <a:pt x="644652" y="0"/>
                        </a:cubicBezTo>
                        <a:cubicBezTo>
                          <a:pt x="784670" y="-14338"/>
                          <a:pt x="1087773" y="8679"/>
                          <a:pt x="1371600" y="0"/>
                        </a:cubicBezTo>
                        <a:cubicBezTo>
                          <a:pt x="1372228" y="6235"/>
                          <a:pt x="1371259" y="10206"/>
                          <a:pt x="1371600" y="13716"/>
                        </a:cubicBezTo>
                        <a:cubicBezTo>
                          <a:pt x="1176823" y="-5981"/>
                          <a:pt x="900830" y="5417"/>
                          <a:pt x="713232" y="13716"/>
                        </a:cubicBezTo>
                        <a:cubicBezTo>
                          <a:pt x="525634" y="22015"/>
                          <a:pt x="282837" y="1152"/>
                          <a:pt x="0" y="13716"/>
                        </a:cubicBezTo>
                        <a:cubicBezTo>
                          <a:pt x="596" y="8712"/>
                          <a:pt x="320" y="3422"/>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506398" y="3920604"/>
            <a:ext cx="5173220" cy="1556746"/>
          </a:xfrm>
        </p:spPr>
        <p:txBody>
          <a:bodyPr anchor="ctr">
            <a:noAutofit/>
          </a:bodyPr>
          <a:lstStyle/>
          <a:p>
            <a:r>
              <a:rPr lang="en-GB" altLang="en-US" sz="2000" dirty="0"/>
              <a:t>On the next slide are four questions related to the urban garden video. </a:t>
            </a:r>
            <a:br>
              <a:rPr lang="en-GB" altLang="en-US" sz="2000" dirty="0"/>
            </a:br>
            <a:endParaRPr lang="en-GB" altLang="en-US" sz="2000" dirty="0"/>
          </a:p>
          <a:p>
            <a:r>
              <a:rPr lang="en-GB" altLang="en-US" sz="2000" dirty="0"/>
              <a:t>In </a:t>
            </a:r>
            <a:r>
              <a:rPr lang="en-GB" altLang="en-US" sz="2000" b="1" dirty="0"/>
              <a:t>intervals of one minute</a:t>
            </a:r>
            <a:r>
              <a:rPr lang="en-GB" altLang="en-US" sz="2000" dirty="0"/>
              <a:t>, have a continuous round robin discussion, with the first student answering question 1, the next question 2 and so on, until all 4 questions have been answered.</a:t>
            </a:r>
            <a:br>
              <a:rPr lang="en-GB" altLang="en-US" sz="2000" dirty="0"/>
            </a:br>
            <a:br>
              <a:rPr lang="en-GB" altLang="en-US" sz="2000" dirty="0"/>
            </a:br>
            <a:r>
              <a:rPr lang="en-GB" altLang="en-US" sz="2000" dirty="0"/>
              <a:t>After all questions have been answered, continue for one further round. This time when it is your turn, you may choose any of the questions. Add further details and ideas, or offer a different perspective from what your classmates have already shared. </a:t>
            </a:r>
          </a:p>
          <a:p>
            <a:endParaRPr lang="en-GB" alt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4" descr="Houses in a subdivision">
            <a:hlinkClick r:id="rId2"/>
            <a:extLst>
              <a:ext uri="{FF2B5EF4-FFF2-40B4-BE49-F238E27FC236}">
                <a16:creationId xmlns:a16="http://schemas.microsoft.com/office/drawing/2014/main" id="{10C7E054-A5CB-452E-9BA9-CE02AC037B28}"/>
              </a:ext>
            </a:extLst>
          </p:cNvPr>
          <p:cNvPicPr>
            <a:picLocks noChangeAspect="1"/>
          </p:cNvPicPr>
          <p:nvPr/>
        </p:nvPicPr>
        <p:blipFill rotWithShape="1">
          <a:blip r:embed="rId3">
            <a:alphaModFix amt="5000"/>
          </a:blip>
          <a:srcRect l="11000" r="-1" b="-1"/>
          <a:stretch/>
        </p:blipFill>
        <p:spPr>
          <a:xfrm>
            <a:off x="20" y="10"/>
            <a:ext cx="9143980" cy="6857990"/>
          </a:xfrm>
          <a:prstGeom prst="rect">
            <a:avLst/>
          </a:prstGeom>
        </p:spPr>
      </p:pic>
      <p:sp>
        <p:nvSpPr>
          <p:cNvPr id="2" name="Title 1"/>
          <p:cNvSpPr>
            <a:spLocks noGrp="1"/>
          </p:cNvSpPr>
          <p:nvPr>
            <p:ph type="title"/>
          </p:nvPr>
        </p:nvSpPr>
        <p:spPr>
          <a:xfrm>
            <a:off x="395536" y="260648"/>
            <a:ext cx="7929000" cy="864096"/>
          </a:xfrm>
        </p:spPr>
        <p:txBody>
          <a:bodyPr vert="horz" lIns="91440" tIns="45720" rIns="91440" bIns="45720" rtlCol="0" anchor="b">
            <a:normAutofit/>
          </a:bodyPr>
          <a:lstStyle/>
          <a:p>
            <a:r>
              <a:rPr lang="en-US" altLang="en-US" sz="4000" b="1" spc="50" dirty="0">
                <a:ln w="9525" cmpd="sng">
                  <a:solidFill>
                    <a:schemeClr val="accent1"/>
                  </a:solidFill>
                  <a:prstDash val="solid"/>
                </a:ln>
                <a:effectLst>
                  <a:glow rad="38100">
                    <a:schemeClr val="accent1">
                      <a:alpha val="40000"/>
                    </a:schemeClr>
                  </a:glow>
                </a:effectLst>
                <a:cs typeface="+mj-cs"/>
              </a:rPr>
              <a:t>Round Robin Discussion</a:t>
            </a:r>
          </a:p>
        </p:txBody>
      </p:sp>
      <p:sp>
        <p:nvSpPr>
          <p:cNvPr id="3" name="Content Placeholder 2"/>
          <p:cNvSpPr>
            <a:spLocks noGrp="1"/>
          </p:cNvSpPr>
          <p:nvPr>
            <p:ph idx="1"/>
          </p:nvPr>
        </p:nvSpPr>
        <p:spPr>
          <a:xfrm>
            <a:off x="427534" y="1484784"/>
            <a:ext cx="7929000" cy="884457"/>
          </a:xfrm>
        </p:spPr>
        <p:txBody>
          <a:bodyPr vert="horz" lIns="91440" tIns="45720" rIns="91440" bIns="45720" rtlCol="0" anchor="t">
            <a:noAutofit/>
          </a:bodyPr>
          <a:lstStyle/>
          <a:p>
            <a:pPr marL="0" indent="0">
              <a:buNone/>
            </a:pPr>
            <a:r>
              <a:rPr lang="en-US" altLang="en-US" sz="2800" dirty="0">
                <a:effectLst>
                  <a:outerShdw blurRad="50800" dist="38100" dir="5400000" algn="t" rotWithShape="0">
                    <a:prstClr val="black">
                      <a:alpha val="40000"/>
                    </a:prstClr>
                  </a:outerShdw>
                </a:effectLst>
              </a:rPr>
              <a:t>1. What makes a garden “a complete mini-ecosystem”?</a:t>
            </a:r>
            <a:br>
              <a:rPr lang="en-US" altLang="en-US" sz="2800" dirty="0">
                <a:effectLst>
                  <a:outerShdw blurRad="50800" dist="38100" dir="5400000" algn="t" rotWithShape="0">
                    <a:prstClr val="black">
                      <a:alpha val="40000"/>
                    </a:prstClr>
                  </a:outerShdw>
                </a:effectLst>
              </a:rPr>
            </a:br>
            <a:endParaRPr lang="en-US" altLang="en-US" sz="2800" dirty="0">
              <a:effectLst>
                <a:outerShdw blurRad="50800" dist="38100" dir="5400000" algn="t" rotWithShape="0">
                  <a:prstClr val="black">
                    <a:alpha val="40000"/>
                  </a:prstClr>
                </a:outerShdw>
              </a:effectLst>
            </a:endParaRPr>
          </a:p>
          <a:p>
            <a:pPr marL="0" indent="0">
              <a:buNone/>
            </a:pPr>
            <a:r>
              <a:rPr lang="en-US" altLang="en-US" sz="2800" dirty="0">
                <a:effectLst>
                  <a:outerShdw blurRad="50800" dist="38100" dir="5400000" algn="t" rotWithShape="0">
                    <a:prstClr val="black">
                      <a:alpha val="40000"/>
                    </a:prstClr>
                  </a:outerShdw>
                </a:effectLst>
              </a:rPr>
              <a:t>2.What examples of interactions did you see in the video? What are some interactions in a garden/ ecosystem that you </a:t>
            </a:r>
            <a:r>
              <a:rPr lang="en-US" altLang="en-US" sz="2800" b="1" dirty="0">
                <a:effectLst>
                  <a:outerShdw blurRad="50800" dist="38100" dir="5400000" algn="t" rotWithShape="0">
                    <a:prstClr val="black">
                      <a:alpha val="40000"/>
                    </a:prstClr>
                  </a:outerShdw>
                </a:effectLst>
              </a:rPr>
              <a:t>cannot</a:t>
            </a:r>
            <a:r>
              <a:rPr lang="en-US" altLang="en-US" sz="2800" dirty="0">
                <a:effectLst>
                  <a:outerShdw blurRad="50800" dist="38100" dir="5400000" algn="t" rotWithShape="0">
                    <a:prstClr val="black">
                      <a:alpha val="40000"/>
                    </a:prstClr>
                  </a:outerShdw>
                </a:effectLst>
              </a:rPr>
              <a:t> see?</a:t>
            </a:r>
            <a:br>
              <a:rPr lang="en-US" altLang="en-US" sz="2800" dirty="0">
                <a:effectLst>
                  <a:outerShdw blurRad="50800" dist="38100" dir="5400000" algn="t" rotWithShape="0">
                    <a:prstClr val="black">
                      <a:alpha val="40000"/>
                    </a:prstClr>
                  </a:outerShdw>
                </a:effectLst>
              </a:rPr>
            </a:br>
            <a:br>
              <a:rPr lang="en-US" altLang="en-US" sz="2800" dirty="0">
                <a:effectLst>
                  <a:outerShdw blurRad="50800" dist="38100" dir="5400000" algn="t" rotWithShape="0">
                    <a:prstClr val="black">
                      <a:alpha val="40000"/>
                    </a:prstClr>
                  </a:outerShdw>
                </a:effectLst>
              </a:rPr>
            </a:br>
            <a:r>
              <a:rPr lang="en-US" altLang="en-US" sz="2800" dirty="0">
                <a:effectLst>
                  <a:outerShdw blurRad="50800" dist="38100" dir="5400000" algn="t" rotWithShape="0">
                    <a:prstClr val="black">
                      <a:alpha val="40000"/>
                    </a:prstClr>
                  </a:outerShdw>
                </a:effectLst>
              </a:rPr>
              <a:t>3. How does a garden function as a mini-farm? </a:t>
            </a:r>
            <a:br>
              <a:rPr lang="en-US" altLang="en-US" sz="2800" dirty="0">
                <a:effectLst>
                  <a:outerShdw blurRad="50800" dist="38100" dir="5400000" algn="t" rotWithShape="0">
                    <a:prstClr val="black">
                      <a:alpha val="40000"/>
                    </a:prstClr>
                  </a:outerShdw>
                </a:effectLst>
              </a:rPr>
            </a:br>
            <a:br>
              <a:rPr lang="en-US" altLang="en-US" sz="2800" dirty="0">
                <a:effectLst>
                  <a:outerShdw blurRad="50800" dist="38100" dir="5400000" algn="t" rotWithShape="0">
                    <a:prstClr val="black">
                      <a:alpha val="40000"/>
                    </a:prstClr>
                  </a:outerShdw>
                </a:effectLst>
              </a:rPr>
            </a:br>
            <a:r>
              <a:rPr lang="en-US" altLang="en-US" sz="2800" dirty="0">
                <a:effectLst>
                  <a:outerShdw blurRad="50800" dist="38100" dir="5400000" algn="t" rotWithShape="0">
                    <a:prstClr val="black">
                      <a:alpha val="40000"/>
                    </a:prstClr>
                  </a:outerShdw>
                </a:effectLst>
              </a:rPr>
              <a:t>4. How does a garden function as a mini-watershed?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8">
            <a:extLst>
              <a:ext uri="{FF2B5EF4-FFF2-40B4-BE49-F238E27FC236}">
                <a16:creationId xmlns:a16="http://schemas.microsoft.com/office/drawing/2014/main" id="{32AEEBC8-9D30-42EF-95F2-386C2653FB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202" y="502920"/>
            <a:ext cx="2564892" cy="1463040"/>
          </a:xfrm>
        </p:spPr>
        <p:txBody>
          <a:bodyPr anchor="ctr">
            <a:normAutofit/>
          </a:bodyPr>
          <a:lstStyle/>
          <a:p>
            <a:r>
              <a:rPr lang="en-GB" altLang="en-US" sz="4200"/>
              <a:t>Watch </a:t>
            </a:r>
          </a:p>
        </p:txBody>
      </p:sp>
      <p:sp>
        <p:nvSpPr>
          <p:cNvPr id="10" name="sketch line">
            <a:extLst>
              <a:ext uri="{FF2B5EF4-FFF2-40B4-BE49-F238E27FC236}">
                <a16:creationId xmlns:a16="http://schemas.microsoft.com/office/drawing/2014/main" id="{2E92FA66-67D7-4CB4-94D3-E643A9AD4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480309" y="1227582"/>
            <a:ext cx="1554480" cy="13716"/>
          </a:xfrm>
          <a:custGeom>
            <a:avLst/>
            <a:gdLst>
              <a:gd name="connsiteX0" fmla="*/ 0 w 1554480"/>
              <a:gd name="connsiteY0" fmla="*/ 0 h 13716"/>
              <a:gd name="connsiteX1" fmla="*/ 549250 w 1554480"/>
              <a:gd name="connsiteY1" fmla="*/ 0 h 13716"/>
              <a:gd name="connsiteX2" fmla="*/ 1082954 w 1554480"/>
              <a:gd name="connsiteY2" fmla="*/ 0 h 13716"/>
              <a:gd name="connsiteX3" fmla="*/ 1554480 w 1554480"/>
              <a:gd name="connsiteY3" fmla="*/ 0 h 13716"/>
              <a:gd name="connsiteX4" fmla="*/ 1554480 w 1554480"/>
              <a:gd name="connsiteY4" fmla="*/ 13716 h 13716"/>
              <a:gd name="connsiteX5" fmla="*/ 1067410 w 1554480"/>
              <a:gd name="connsiteY5" fmla="*/ 13716 h 13716"/>
              <a:gd name="connsiteX6" fmla="*/ 549250 w 1554480"/>
              <a:gd name="connsiteY6" fmla="*/ 13716 h 13716"/>
              <a:gd name="connsiteX7" fmla="*/ 0 w 1554480"/>
              <a:gd name="connsiteY7" fmla="*/ 13716 h 13716"/>
              <a:gd name="connsiteX8" fmla="*/ 0 w 1554480"/>
              <a:gd name="connsiteY8" fmla="*/ 0 h 13716"/>
              <a:gd name="connsiteX0" fmla="*/ 0 w 1554480"/>
              <a:gd name="connsiteY0" fmla="*/ 0 h 13716"/>
              <a:gd name="connsiteX1" fmla="*/ 502615 w 1554480"/>
              <a:gd name="connsiteY1" fmla="*/ 0 h 13716"/>
              <a:gd name="connsiteX2" fmla="*/ 974141 w 1554480"/>
              <a:gd name="connsiteY2" fmla="*/ 0 h 13716"/>
              <a:gd name="connsiteX3" fmla="*/ 1554480 w 1554480"/>
              <a:gd name="connsiteY3" fmla="*/ 0 h 13716"/>
              <a:gd name="connsiteX4" fmla="*/ 1554480 w 1554480"/>
              <a:gd name="connsiteY4" fmla="*/ 13716 h 13716"/>
              <a:gd name="connsiteX5" fmla="*/ 1067410 w 1554480"/>
              <a:gd name="connsiteY5" fmla="*/ 13716 h 13716"/>
              <a:gd name="connsiteX6" fmla="*/ 518160 w 1554480"/>
              <a:gd name="connsiteY6" fmla="*/ 13716 h 13716"/>
              <a:gd name="connsiteX7" fmla="*/ 0 w 1554480"/>
              <a:gd name="connsiteY7" fmla="*/ 13716 h 13716"/>
              <a:gd name="connsiteX8" fmla="*/ 0 w 1554480"/>
              <a:gd name="connsiteY8"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3716" fill="none" extrusionOk="0">
                <a:moveTo>
                  <a:pt x="0" y="0"/>
                </a:moveTo>
                <a:cubicBezTo>
                  <a:pt x="69558" y="-27075"/>
                  <a:pt x="365297" y="14897"/>
                  <a:pt x="549250" y="0"/>
                </a:cubicBezTo>
                <a:cubicBezTo>
                  <a:pt x="762323" y="14872"/>
                  <a:pt x="864871" y="21041"/>
                  <a:pt x="1082954" y="0"/>
                </a:cubicBezTo>
                <a:cubicBezTo>
                  <a:pt x="1306037" y="9403"/>
                  <a:pt x="1371926" y="14821"/>
                  <a:pt x="1554480" y="0"/>
                </a:cubicBezTo>
                <a:cubicBezTo>
                  <a:pt x="1554010" y="4793"/>
                  <a:pt x="1554680" y="10394"/>
                  <a:pt x="1554480" y="13716"/>
                </a:cubicBezTo>
                <a:cubicBezTo>
                  <a:pt x="1328957" y="3179"/>
                  <a:pt x="1207025" y="27731"/>
                  <a:pt x="1067410" y="13716"/>
                </a:cubicBezTo>
                <a:cubicBezTo>
                  <a:pt x="897316" y="-7440"/>
                  <a:pt x="788951" y="-24962"/>
                  <a:pt x="549250" y="13716"/>
                </a:cubicBezTo>
                <a:cubicBezTo>
                  <a:pt x="300394" y="-2982"/>
                  <a:pt x="129576" y="35301"/>
                  <a:pt x="0" y="13716"/>
                </a:cubicBezTo>
                <a:cubicBezTo>
                  <a:pt x="354" y="8869"/>
                  <a:pt x="649" y="6738"/>
                  <a:pt x="0" y="0"/>
                </a:cubicBezTo>
                <a:close/>
              </a:path>
              <a:path w="1554480" h="13716" stroke="0" extrusionOk="0">
                <a:moveTo>
                  <a:pt x="0" y="0"/>
                </a:moveTo>
                <a:cubicBezTo>
                  <a:pt x="249513" y="10124"/>
                  <a:pt x="389298" y="10419"/>
                  <a:pt x="502615" y="0"/>
                </a:cubicBezTo>
                <a:cubicBezTo>
                  <a:pt x="616735" y="10147"/>
                  <a:pt x="791037" y="-19212"/>
                  <a:pt x="974141" y="0"/>
                </a:cubicBezTo>
                <a:cubicBezTo>
                  <a:pt x="1141919" y="34853"/>
                  <a:pt x="1248514" y="16971"/>
                  <a:pt x="1554480" y="0"/>
                </a:cubicBezTo>
                <a:cubicBezTo>
                  <a:pt x="1554288" y="3835"/>
                  <a:pt x="1554171" y="7531"/>
                  <a:pt x="1554480" y="13716"/>
                </a:cubicBezTo>
                <a:cubicBezTo>
                  <a:pt x="1337806" y="9080"/>
                  <a:pt x="1308467" y="19887"/>
                  <a:pt x="1067410" y="13716"/>
                </a:cubicBezTo>
                <a:cubicBezTo>
                  <a:pt x="824349" y="13143"/>
                  <a:pt x="783437" y="24151"/>
                  <a:pt x="518160" y="13716"/>
                </a:cubicBezTo>
                <a:cubicBezTo>
                  <a:pt x="271530" y="4598"/>
                  <a:pt x="132568" y="-7659"/>
                  <a:pt x="0" y="13716"/>
                </a:cubicBezTo>
                <a:cubicBezTo>
                  <a:pt x="768" y="9617"/>
                  <a:pt x="-274" y="4847"/>
                  <a:pt x="0" y="0"/>
                </a:cubicBezTo>
                <a:close/>
              </a:path>
              <a:path w="1554480" h="13716" fill="none" stroke="0" extrusionOk="0">
                <a:moveTo>
                  <a:pt x="0" y="0"/>
                </a:moveTo>
                <a:cubicBezTo>
                  <a:pt x="95687" y="-31247"/>
                  <a:pt x="331569" y="3404"/>
                  <a:pt x="549250" y="0"/>
                </a:cubicBezTo>
                <a:cubicBezTo>
                  <a:pt x="776590" y="6530"/>
                  <a:pt x="844530" y="-5109"/>
                  <a:pt x="1082954" y="0"/>
                </a:cubicBezTo>
                <a:cubicBezTo>
                  <a:pt x="1293569" y="15486"/>
                  <a:pt x="1361850" y="13824"/>
                  <a:pt x="1554480" y="0"/>
                </a:cubicBezTo>
                <a:cubicBezTo>
                  <a:pt x="1553504" y="4786"/>
                  <a:pt x="1554832" y="10912"/>
                  <a:pt x="1554480" y="13716"/>
                </a:cubicBezTo>
                <a:cubicBezTo>
                  <a:pt x="1366718" y="4861"/>
                  <a:pt x="1218290" y="26644"/>
                  <a:pt x="1067410" y="13716"/>
                </a:cubicBezTo>
                <a:cubicBezTo>
                  <a:pt x="900327" y="-8822"/>
                  <a:pt x="792178" y="6310"/>
                  <a:pt x="549250" y="13716"/>
                </a:cubicBezTo>
                <a:cubicBezTo>
                  <a:pt x="295300" y="2843"/>
                  <a:pt x="142619" y="40779"/>
                  <a:pt x="0" y="13716"/>
                </a:cubicBezTo>
                <a:cubicBezTo>
                  <a:pt x="813" y="8812"/>
                  <a:pt x="948" y="672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1554480"/>
                      <a:gd name="connsiteY0" fmla="*/ 0 h 13716"/>
                      <a:gd name="connsiteX1" fmla="*/ 549250 w 1554480"/>
                      <a:gd name="connsiteY1" fmla="*/ 0 h 13716"/>
                      <a:gd name="connsiteX2" fmla="*/ 1082954 w 1554480"/>
                      <a:gd name="connsiteY2" fmla="*/ 0 h 13716"/>
                      <a:gd name="connsiteX3" fmla="*/ 1554480 w 1554480"/>
                      <a:gd name="connsiteY3" fmla="*/ 0 h 13716"/>
                      <a:gd name="connsiteX4" fmla="*/ 1554480 w 1554480"/>
                      <a:gd name="connsiteY4" fmla="*/ 13716 h 13716"/>
                      <a:gd name="connsiteX5" fmla="*/ 1067410 w 1554480"/>
                      <a:gd name="connsiteY5" fmla="*/ 13716 h 13716"/>
                      <a:gd name="connsiteX6" fmla="*/ 549250 w 1554480"/>
                      <a:gd name="connsiteY6" fmla="*/ 13716 h 13716"/>
                      <a:gd name="connsiteX7" fmla="*/ 0 w 1554480"/>
                      <a:gd name="connsiteY7" fmla="*/ 13716 h 13716"/>
                      <a:gd name="connsiteX8" fmla="*/ 0 w 1554480"/>
                      <a:gd name="connsiteY8"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3716"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3820" y="4959"/>
                          <a:pt x="1554594" y="10798"/>
                          <a:pt x="1554480" y="13716"/>
                        </a:cubicBezTo>
                        <a:cubicBezTo>
                          <a:pt x="1338847" y="1555"/>
                          <a:pt x="1215066" y="33279"/>
                          <a:pt x="1067410" y="13716"/>
                        </a:cubicBezTo>
                        <a:cubicBezTo>
                          <a:pt x="919754" y="-5847"/>
                          <a:pt x="800465" y="-1492"/>
                          <a:pt x="549250" y="13716"/>
                        </a:cubicBezTo>
                        <a:cubicBezTo>
                          <a:pt x="298035" y="28924"/>
                          <a:pt x="158868" y="18197"/>
                          <a:pt x="0" y="13716"/>
                        </a:cubicBezTo>
                        <a:cubicBezTo>
                          <a:pt x="488" y="8630"/>
                          <a:pt x="480" y="6612"/>
                          <a:pt x="0" y="0"/>
                        </a:cubicBezTo>
                        <a:close/>
                      </a:path>
                      <a:path w="1554480" h="13716"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232" y="4157"/>
                          <a:pt x="1554673" y="7559"/>
                          <a:pt x="1554480" y="13716"/>
                        </a:cubicBezTo>
                        <a:cubicBezTo>
                          <a:pt x="1336087" y="7600"/>
                          <a:pt x="1310024" y="15187"/>
                          <a:pt x="1067410" y="13716"/>
                        </a:cubicBezTo>
                        <a:cubicBezTo>
                          <a:pt x="824796" y="12246"/>
                          <a:pt x="787902" y="30075"/>
                          <a:pt x="518160" y="13716"/>
                        </a:cubicBezTo>
                        <a:cubicBezTo>
                          <a:pt x="248418" y="-2643"/>
                          <a:pt x="133160" y="4633"/>
                          <a:pt x="0" y="13716"/>
                        </a:cubicBezTo>
                        <a:cubicBezTo>
                          <a:pt x="43" y="9160"/>
                          <a:pt x="-111" y="4811"/>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490721" y="502920"/>
            <a:ext cx="5170932" cy="1197888"/>
          </a:xfrm>
        </p:spPr>
        <p:txBody>
          <a:bodyPr anchor="ctr">
            <a:normAutofit/>
          </a:bodyPr>
          <a:lstStyle/>
          <a:p>
            <a:pPr marL="0" indent="0">
              <a:buNone/>
            </a:pPr>
            <a:r>
              <a:rPr lang="en-GB" altLang="en-US" sz="1900" dirty="0">
                <a:hlinkClick r:id="rId2"/>
              </a:rPr>
              <a:t>Urban Habitat Biodiversity in Cities</a:t>
            </a:r>
            <a:r>
              <a:rPr lang="en-GB" altLang="en-US" sz="1900" dirty="0"/>
              <a:t> (4:24mins)</a:t>
            </a:r>
          </a:p>
          <a:p>
            <a:pPr marL="0" indent="0">
              <a:buNone/>
            </a:pPr>
            <a:endParaRPr lang="en-GB" altLang="en-US" sz="1900" dirty="0"/>
          </a:p>
          <a:p>
            <a:pPr marL="0" indent="0">
              <a:buNone/>
            </a:pPr>
            <a:endParaRPr lang="en-GB" altLang="en-US" sz="1900" dirty="0"/>
          </a:p>
          <a:p>
            <a:pPr marL="0" indent="0">
              <a:buNone/>
            </a:pPr>
            <a:endParaRPr lang="en-GB" altLang="en-US" sz="1900" dirty="0"/>
          </a:p>
        </p:txBody>
      </p:sp>
      <p:graphicFrame>
        <p:nvGraphicFramePr>
          <p:cNvPr id="4" name="Table 3"/>
          <p:cNvGraphicFramePr/>
          <p:nvPr>
            <p:extLst>
              <p:ext uri="{D42A27DB-BD31-4B8C-83A1-F6EECF244321}">
                <p14:modId xmlns:p14="http://schemas.microsoft.com/office/powerpoint/2010/main" val="1700492405"/>
              </p:ext>
            </p:extLst>
          </p:nvPr>
        </p:nvGraphicFramePr>
        <p:xfrm>
          <a:off x="482347" y="1700808"/>
          <a:ext cx="8482141" cy="4881628"/>
        </p:xfrm>
        <a:graphic>
          <a:graphicData uri="http://schemas.openxmlformats.org/drawingml/2006/table">
            <a:tbl>
              <a:tblPr firstRow="1" lastRow="1" bandRow="1">
                <a:tableStyleId>{69CF1AB2-1976-4502-BF36-3FF5EA218861}</a:tableStyleId>
              </a:tblPr>
              <a:tblGrid>
                <a:gridCol w="1362160">
                  <a:extLst>
                    <a:ext uri="{9D8B030D-6E8A-4147-A177-3AD203B41FA5}">
                      <a16:colId xmlns:a16="http://schemas.microsoft.com/office/drawing/2014/main" val="20000"/>
                    </a:ext>
                  </a:extLst>
                </a:gridCol>
                <a:gridCol w="7119981">
                  <a:extLst>
                    <a:ext uri="{9D8B030D-6E8A-4147-A177-3AD203B41FA5}">
                      <a16:colId xmlns:a16="http://schemas.microsoft.com/office/drawing/2014/main" val="20001"/>
                    </a:ext>
                  </a:extLst>
                </a:gridCol>
              </a:tblGrid>
              <a:tr h="866999">
                <a:tc>
                  <a:txBody>
                    <a:bodyPr/>
                    <a:lstStyle/>
                    <a:p>
                      <a:pPr>
                        <a:buNone/>
                      </a:pPr>
                      <a:r>
                        <a:rPr lang="en-GB" altLang="en-US" sz="1700">
                          <a:solidFill>
                            <a:schemeClr val="bg1"/>
                          </a:solidFill>
                        </a:rPr>
                        <a:t>Prompts </a:t>
                      </a:r>
                    </a:p>
                  </a:txBody>
                  <a:tcPr marL="116452" marR="116452" marT="58226" marB="58226">
                    <a:solidFill>
                      <a:schemeClr val="tx1">
                        <a:lumMod val="85000"/>
                      </a:schemeClr>
                    </a:solidFill>
                  </a:tcPr>
                </a:tc>
                <a:tc>
                  <a:txBody>
                    <a:bodyPr/>
                    <a:lstStyle/>
                    <a:p>
                      <a:pPr>
                        <a:buNone/>
                      </a:pPr>
                      <a:r>
                        <a:rPr lang="en-GB" altLang="en-US" sz="1700" dirty="0">
                          <a:solidFill>
                            <a:schemeClr val="bg1"/>
                          </a:solidFill>
                        </a:rPr>
                        <a:t>Notes </a:t>
                      </a:r>
                    </a:p>
                  </a:txBody>
                  <a:tcPr marL="116452" marR="116452" marT="58226" marB="58226">
                    <a:solidFill>
                      <a:schemeClr val="tx1">
                        <a:lumMod val="85000"/>
                      </a:schemeClr>
                    </a:solidFill>
                  </a:tcPr>
                </a:tc>
                <a:extLst>
                  <a:ext uri="{0D108BD9-81ED-4DB2-BD59-A6C34878D82A}">
                    <a16:rowId xmlns:a16="http://schemas.microsoft.com/office/drawing/2014/main" val="10000"/>
                  </a:ext>
                </a:extLst>
              </a:tr>
              <a:tr h="257242">
                <a:tc>
                  <a:txBody>
                    <a:bodyPr/>
                    <a:lstStyle/>
                    <a:p>
                      <a:pPr>
                        <a:buNone/>
                      </a:pPr>
                      <a:r>
                        <a:rPr lang="en-GB" altLang="en-US" sz="1200" dirty="0">
                          <a:solidFill>
                            <a:schemeClr val="tx1"/>
                          </a:solidFill>
                        </a:rPr>
                        <a:t>1. Before watching: Besides plants, what organisms do you think you’d typically find in an urban garden? What have you noticed in your own neighbourhood?</a:t>
                      </a:r>
                    </a:p>
                  </a:txBody>
                  <a:tcPr marL="116452" marR="116452" marT="58226" marB="58226"/>
                </a:tc>
                <a:tc>
                  <a:txBody>
                    <a:bodyPr/>
                    <a:lstStyle/>
                    <a:p>
                      <a:pPr>
                        <a:buNone/>
                      </a:pPr>
                      <a:endParaRPr lang="en-GB" altLang="en-US" sz="1200" dirty="0">
                        <a:solidFill>
                          <a:schemeClr val="tx1"/>
                        </a:solidFill>
                      </a:endParaRPr>
                    </a:p>
                  </a:txBody>
                  <a:tcPr marL="116452" marR="116452" marT="58226" marB="58226"/>
                </a:tc>
                <a:extLst>
                  <a:ext uri="{0D108BD9-81ED-4DB2-BD59-A6C34878D82A}">
                    <a16:rowId xmlns:a16="http://schemas.microsoft.com/office/drawing/2014/main" val="10001"/>
                  </a:ext>
                </a:extLst>
              </a:tr>
              <a:tr h="1886497">
                <a:tc>
                  <a:txBody>
                    <a:bodyPr/>
                    <a:lstStyle/>
                    <a:p>
                      <a:pPr>
                        <a:buNone/>
                      </a:pPr>
                      <a:r>
                        <a:rPr lang="en-GB" altLang="en-US" sz="1200" dirty="0">
                          <a:solidFill>
                            <a:schemeClr val="tx1"/>
                          </a:solidFill>
                        </a:rPr>
                        <a:t>2. </a:t>
                      </a:r>
                      <a:r>
                        <a:rPr lang="en-GB" altLang="en-US" sz="1200" b="0" dirty="0">
                          <a:solidFill>
                            <a:schemeClr val="tx1"/>
                          </a:solidFill>
                        </a:rPr>
                        <a:t>After watching, reflect: Why is </a:t>
                      </a:r>
                      <a:r>
                        <a:rPr lang="en-GB" altLang="en-US" sz="1200" b="1" dirty="0">
                          <a:solidFill>
                            <a:schemeClr val="tx1"/>
                          </a:solidFill>
                        </a:rPr>
                        <a:t>more </a:t>
                      </a:r>
                      <a:r>
                        <a:rPr lang="en-GB" altLang="en-US" sz="1200" b="0" dirty="0">
                          <a:solidFill>
                            <a:schemeClr val="tx1"/>
                          </a:solidFill>
                        </a:rPr>
                        <a:t>biodiversity generally preferable in regard to the health of an ecosystem?</a:t>
                      </a:r>
                    </a:p>
                  </a:txBody>
                  <a:tcPr marL="116452" marR="116452" marT="58226" marB="58226"/>
                </a:tc>
                <a:tc>
                  <a:txBody>
                    <a:bodyPr/>
                    <a:lstStyle/>
                    <a:p>
                      <a:pPr>
                        <a:buNone/>
                      </a:pPr>
                      <a:endParaRPr lang="en-GB" altLang="en-US" sz="1200" dirty="0">
                        <a:solidFill>
                          <a:schemeClr val="tx1"/>
                        </a:solidFill>
                      </a:endParaRPr>
                    </a:p>
                  </a:txBody>
                  <a:tcPr marL="116452" marR="116452" marT="58226" marB="58226"/>
                </a:tc>
                <a:extLst>
                  <a:ext uri="{0D108BD9-81ED-4DB2-BD59-A6C34878D82A}">
                    <a16:rowId xmlns:a16="http://schemas.microsoft.com/office/drawing/2014/main" val="10002"/>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9">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3" name="Picture 5">
            <a:extLst>
              <a:ext uri="{FF2B5EF4-FFF2-40B4-BE49-F238E27FC236}">
                <a16:creationId xmlns:a16="http://schemas.microsoft.com/office/drawing/2014/main" id="{BFF8CF81-5163-4ABF-B828-DA716671B067}"/>
              </a:ext>
            </a:extLst>
          </p:cNvPr>
          <p:cNvPicPr>
            <a:picLocks noChangeAspect="1"/>
          </p:cNvPicPr>
          <p:nvPr/>
        </p:nvPicPr>
        <p:blipFill rotWithShape="1">
          <a:blip r:embed="rId2">
            <a:alphaModFix amt="35000"/>
          </a:blip>
          <a:srcRect l="6367" r="4601" b="-1"/>
          <a:stretch/>
        </p:blipFill>
        <p:spPr>
          <a:xfrm>
            <a:off x="-3182" y="10"/>
            <a:ext cx="9147182" cy="6857990"/>
          </a:xfrm>
          <a:prstGeom prst="rect">
            <a:avLst/>
          </a:prstGeom>
        </p:spPr>
      </p:pic>
      <p:sp>
        <p:nvSpPr>
          <p:cNvPr id="2" name="Title 1"/>
          <p:cNvSpPr>
            <a:spLocks noGrp="1"/>
          </p:cNvSpPr>
          <p:nvPr>
            <p:ph type="title"/>
          </p:nvPr>
        </p:nvSpPr>
        <p:spPr>
          <a:xfrm>
            <a:off x="482600" y="321734"/>
            <a:ext cx="8178799" cy="1135737"/>
          </a:xfrm>
        </p:spPr>
        <p:txBody>
          <a:bodyPr>
            <a:normAutofit/>
          </a:bodyPr>
          <a:lstStyle/>
          <a:p>
            <a:r>
              <a:rPr lang="en-GB" altLang="en-US" sz="3100"/>
              <a:t>Essential Question </a:t>
            </a:r>
          </a:p>
        </p:txBody>
      </p:sp>
      <p:sp>
        <p:nvSpPr>
          <p:cNvPr id="24" name="Rectangle 11">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08801" y="2200695"/>
            <a:ext cx="645368" cy="48402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Isosceles Triangle 13">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400197" y="1502156"/>
            <a:ext cx="2532832" cy="954774"/>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15">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28518" y="5230015"/>
            <a:ext cx="2017580" cy="760545"/>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17">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60240" y="5789405"/>
            <a:ext cx="485578" cy="364184"/>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8" name="Content Placeholder 2">
            <a:extLst>
              <a:ext uri="{FF2B5EF4-FFF2-40B4-BE49-F238E27FC236}">
                <a16:creationId xmlns:a16="http://schemas.microsoft.com/office/drawing/2014/main" id="{72D99660-C6A2-48DD-AD90-A38BD6CB6A31}"/>
              </a:ext>
            </a:extLst>
          </p:cNvPr>
          <p:cNvGraphicFramePr>
            <a:graphicFrameLocks noGrp="1"/>
          </p:cNvGraphicFramePr>
          <p:nvPr>
            <p:ph idx="1"/>
            <p:extLst>
              <p:ext uri="{D42A27DB-BD31-4B8C-83A1-F6EECF244321}">
                <p14:modId xmlns:p14="http://schemas.microsoft.com/office/powerpoint/2010/main" val="3495295498"/>
              </p:ext>
            </p:extLst>
          </p:nvPr>
        </p:nvGraphicFramePr>
        <p:xfrm>
          <a:off x="482600" y="1782981"/>
          <a:ext cx="8178799" cy="43939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a:extLst>
              <a:ext uri="{FF2B5EF4-FFF2-40B4-BE49-F238E27FC236}">
                <a16:creationId xmlns:a16="http://schemas.microsoft.com/office/drawing/2014/main" id="{0E9D7A38-24B2-B840-B2C6-1D4D822E52A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731"/>
          <a:stretch/>
        </p:blipFill>
        <p:spPr bwMode="auto">
          <a:xfrm rot="21220428" flipH="1">
            <a:off x="2556031" y="1546865"/>
            <a:ext cx="3719940" cy="543816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EA88310C-F25F-3E42-B233-AF2C99A1456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325" r="68901"/>
          <a:stretch/>
        </p:blipFill>
        <p:spPr bwMode="auto">
          <a:xfrm>
            <a:off x="251520" y="3165996"/>
            <a:ext cx="2448272" cy="300196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230877D-8E19-1E46-B873-5E004C1E7FFB}"/>
              </a:ext>
            </a:extLst>
          </p:cNvPr>
          <p:cNvSpPr>
            <a:spLocks noGrp="1"/>
          </p:cNvSpPr>
          <p:nvPr>
            <p:ph type="title"/>
          </p:nvPr>
        </p:nvSpPr>
        <p:spPr>
          <a:xfrm>
            <a:off x="251520" y="692195"/>
            <a:ext cx="9614892" cy="1325563"/>
          </a:xfrm>
        </p:spPr>
        <p:txBody>
          <a:bodyPr/>
          <a:lstStyle/>
          <a:p>
            <a:r>
              <a:rPr lang="en-CN" b="1" dirty="0">
                <a:solidFill>
                  <a:srgbClr val="0070C0"/>
                </a:solidFill>
              </a:rPr>
              <a:t>Transfer L</a:t>
            </a:r>
            <a:r>
              <a:rPr lang="en-US" b="1" dirty="0">
                <a:solidFill>
                  <a:srgbClr val="0070C0"/>
                </a:solidFill>
              </a:rPr>
              <a:t>e</a:t>
            </a:r>
            <a:r>
              <a:rPr lang="en-CN" b="1" dirty="0">
                <a:solidFill>
                  <a:srgbClr val="0070C0"/>
                </a:solidFill>
              </a:rPr>
              <a:t>arning; Create Links Between Subjects </a:t>
            </a:r>
          </a:p>
        </p:txBody>
      </p:sp>
      <p:sp>
        <p:nvSpPr>
          <p:cNvPr id="5" name="TextBox 4">
            <a:extLst>
              <a:ext uri="{FF2B5EF4-FFF2-40B4-BE49-F238E27FC236}">
                <a16:creationId xmlns:a16="http://schemas.microsoft.com/office/drawing/2014/main" id="{069E9F17-1481-9742-9763-653100137079}"/>
              </a:ext>
            </a:extLst>
          </p:cNvPr>
          <p:cNvSpPr txBox="1"/>
          <p:nvPr/>
        </p:nvSpPr>
        <p:spPr>
          <a:xfrm>
            <a:off x="755576" y="5983293"/>
            <a:ext cx="944489" cy="369332"/>
          </a:xfrm>
          <a:prstGeom prst="rect">
            <a:avLst/>
          </a:prstGeom>
          <a:noFill/>
        </p:spPr>
        <p:txBody>
          <a:bodyPr wrap="none" rtlCol="0">
            <a:spAutoFit/>
          </a:bodyPr>
          <a:lstStyle/>
          <a:p>
            <a:r>
              <a:rPr lang="en-CN" b="1" dirty="0"/>
              <a:t>Science</a:t>
            </a:r>
            <a:r>
              <a:rPr lang="en-CN" dirty="0"/>
              <a:t> </a:t>
            </a:r>
          </a:p>
        </p:txBody>
      </p:sp>
      <p:pic>
        <p:nvPicPr>
          <p:cNvPr id="1028" name="Picture 4">
            <a:extLst>
              <a:ext uri="{FF2B5EF4-FFF2-40B4-BE49-F238E27FC236}">
                <a16:creationId xmlns:a16="http://schemas.microsoft.com/office/drawing/2014/main" id="{3363B6B2-B525-A642-A110-9A0758A73D9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9000" t="20601" r="27951" b="37400"/>
          <a:stretch/>
        </p:blipFill>
        <p:spPr bwMode="auto">
          <a:xfrm>
            <a:off x="6169364" y="3284984"/>
            <a:ext cx="2952328" cy="288032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4F4D7CFF-FFBA-C542-8EB1-6C0D8ED686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95736" y="2492896"/>
            <a:ext cx="4843016" cy="1346200"/>
          </a:xfrm>
          <a:prstGeom prst="rect">
            <a:avLst/>
          </a:prstGeom>
        </p:spPr>
      </p:pic>
      <p:sp>
        <p:nvSpPr>
          <p:cNvPr id="8" name="TextBox 7">
            <a:extLst>
              <a:ext uri="{FF2B5EF4-FFF2-40B4-BE49-F238E27FC236}">
                <a16:creationId xmlns:a16="http://schemas.microsoft.com/office/drawing/2014/main" id="{D7664B1B-CDDF-EA40-B4A1-551C4806457F}"/>
              </a:ext>
            </a:extLst>
          </p:cNvPr>
          <p:cNvSpPr txBox="1"/>
          <p:nvPr/>
        </p:nvSpPr>
        <p:spPr>
          <a:xfrm>
            <a:off x="6588224" y="5983293"/>
            <a:ext cx="2219775" cy="369332"/>
          </a:xfrm>
          <a:prstGeom prst="rect">
            <a:avLst/>
          </a:prstGeom>
          <a:noFill/>
        </p:spPr>
        <p:txBody>
          <a:bodyPr wrap="none" rtlCol="0">
            <a:spAutoFit/>
          </a:bodyPr>
          <a:lstStyle/>
          <a:p>
            <a:r>
              <a:rPr lang="en-CN" b="1" dirty="0"/>
              <a:t>Design &amp; Technology </a:t>
            </a:r>
          </a:p>
        </p:txBody>
      </p:sp>
      <p:cxnSp>
        <p:nvCxnSpPr>
          <p:cNvPr id="7" name="Straight Arrow Connector 6">
            <a:extLst>
              <a:ext uri="{FF2B5EF4-FFF2-40B4-BE49-F238E27FC236}">
                <a16:creationId xmlns:a16="http://schemas.microsoft.com/office/drawing/2014/main" id="{74D8B5C1-AAB0-F54B-8477-756D6144D285}"/>
              </a:ext>
            </a:extLst>
          </p:cNvPr>
          <p:cNvCxnSpPr/>
          <p:nvPr/>
        </p:nvCxnSpPr>
        <p:spPr>
          <a:xfrm>
            <a:off x="1835696" y="692195"/>
            <a:ext cx="5760640" cy="0"/>
          </a:xfrm>
          <a:prstGeom prst="straightConnector1">
            <a:avLst/>
          </a:prstGeom>
          <a:ln w="762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8728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28" name="Rectangle 134">
            <a:extLst>
              <a:ext uri="{FF2B5EF4-FFF2-40B4-BE49-F238E27FC236}">
                <a16:creationId xmlns:a16="http://schemas.microsoft.com/office/drawing/2014/main" id="{46D6306C-ED4F-4AAE-B4A5-EEA6AFAD7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314" name="Title 1"/>
          <p:cNvSpPr>
            <a:spLocks noGrp="1" noChangeArrowheads="1"/>
          </p:cNvSpPr>
          <p:nvPr>
            <p:ph type="title"/>
          </p:nvPr>
        </p:nvSpPr>
        <p:spPr>
          <a:xfrm>
            <a:off x="150630" y="1980230"/>
            <a:ext cx="5436086" cy="650709"/>
          </a:xfrm>
        </p:spPr>
        <p:txBody>
          <a:bodyPr anchor="t">
            <a:normAutofit fontScale="90000"/>
          </a:bodyPr>
          <a:lstStyle/>
          <a:p>
            <a:pPr eaLnBrk="1" hangingPunct="1"/>
            <a:r>
              <a:rPr lang="en-GB" altLang="en-US" sz="3100" dirty="0"/>
              <a:t>Links to design: </a:t>
            </a:r>
            <a:br>
              <a:rPr lang="en-GB" altLang="en-US" sz="3100" dirty="0"/>
            </a:br>
            <a:br>
              <a:rPr lang="en-GB" altLang="en-US" sz="3100" dirty="0"/>
            </a:br>
            <a:r>
              <a:rPr lang="en-GB" altLang="en-US" sz="3100" dirty="0"/>
              <a:t>discuss…  </a:t>
            </a:r>
          </a:p>
        </p:txBody>
      </p:sp>
      <p:sp>
        <p:nvSpPr>
          <p:cNvPr id="13329" name="Rectangle 136">
            <a:extLst>
              <a:ext uri="{FF2B5EF4-FFF2-40B4-BE49-F238E27FC236}">
                <a16:creationId xmlns:a16="http://schemas.microsoft.com/office/drawing/2014/main" id="{0EC5361D-F897-4856-B945-0455A365E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25642" y="741074"/>
            <a:ext cx="687472" cy="515604"/>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30" name="Freeform: Shape 138">
            <a:extLst>
              <a:ext uri="{FF2B5EF4-FFF2-40B4-BE49-F238E27FC236}">
                <a16:creationId xmlns:a16="http://schemas.microsoft.com/office/drawing/2014/main" id="{4508C0C5-2268-42B5-B3C8-4D0899E05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12651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1" name="Freeform: Shape 140">
            <a:extLst>
              <a:ext uri="{FF2B5EF4-FFF2-40B4-BE49-F238E27FC236}">
                <a16:creationId xmlns:a16="http://schemas.microsoft.com/office/drawing/2014/main" id="{141ACBDB-38F8-4B34-8183-BD95B4E55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7826041" y="-81546"/>
            <a:ext cx="1827638" cy="1032742"/>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331" name="Rectangle 142">
            <a:extLst>
              <a:ext uri="{FF2B5EF4-FFF2-40B4-BE49-F238E27FC236}">
                <a16:creationId xmlns:a16="http://schemas.microsoft.com/office/drawing/2014/main" id="{DE00DB52-3455-4E2F-867B-A6D0516E1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7909679" y="502817"/>
            <a:ext cx="645368" cy="484026"/>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3454146" y="1599140"/>
            <a:ext cx="4858884" cy="4516361"/>
          </a:xfrm>
        </p:spPr>
        <p:txBody>
          <a:bodyPr>
            <a:normAutofit/>
          </a:bodyPr>
          <a:lstStyle/>
          <a:p>
            <a:pPr eaLnBrk="1" hangingPunct="1">
              <a:defRPr/>
            </a:pPr>
            <a:r>
              <a:rPr lang="en-GB" sz="2400" dirty="0"/>
              <a:t>Where might be the best placements for urban gardens?</a:t>
            </a:r>
          </a:p>
          <a:p>
            <a:pPr eaLnBrk="1" hangingPunct="1">
              <a:defRPr/>
            </a:pPr>
            <a:r>
              <a:rPr lang="en-GB" sz="2400" dirty="0"/>
              <a:t>What needs to be considered when choosing the plants and design for an urban garden? </a:t>
            </a:r>
          </a:p>
          <a:p>
            <a:pPr eaLnBrk="1" hangingPunct="1">
              <a:defRPr/>
            </a:pPr>
            <a:r>
              <a:rPr lang="en-GB" sz="2400" dirty="0"/>
              <a:t>What background knowledge (content) can you transfer from this lesson into your design lesson when considering the design elements of a green urban space? </a:t>
            </a:r>
          </a:p>
          <a:p>
            <a:pPr marL="0" indent="0" eaLnBrk="1" hangingPunct="1">
              <a:buNone/>
              <a:defRPr/>
            </a:pPr>
            <a:endParaRPr lang="en-GB" sz="1700" dirty="0"/>
          </a:p>
        </p:txBody>
      </p:sp>
      <p:sp>
        <p:nvSpPr>
          <p:cNvPr id="145" name="Isosceles Triangle 144">
            <a:extLst>
              <a:ext uri="{FF2B5EF4-FFF2-40B4-BE49-F238E27FC236}">
                <a16:creationId xmlns:a16="http://schemas.microsoft.com/office/drawing/2014/main" id="{9E914C83-E0D8-4953-92D5-169D28CB4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6567" y="6115501"/>
            <a:ext cx="1120885"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7" name="Isosceles Triangle 146">
            <a:extLst>
              <a:ext uri="{FF2B5EF4-FFF2-40B4-BE49-F238E27FC236}">
                <a16:creationId xmlns:a16="http://schemas.microsoft.com/office/drawing/2014/main" id="{3512E083-F550-46AF-8490-767ECFD00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75472" y="6453143"/>
            <a:ext cx="611178"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ingle tree on a field with cityscape in foggy distance">
            <a:extLst>
              <a:ext uri="{FF2B5EF4-FFF2-40B4-BE49-F238E27FC236}">
                <a16:creationId xmlns:a16="http://schemas.microsoft.com/office/drawing/2014/main" id="{6DA815E4-6FC7-43F9-9FDD-C311B09A6377}"/>
              </a:ext>
            </a:extLst>
          </p:cNvPr>
          <p:cNvPicPr>
            <a:picLocks noChangeAspect="1"/>
          </p:cNvPicPr>
          <p:nvPr/>
        </p:nvPicPr>
        <p:blipFill rotWithShape="1">
          <a:blip r:embed="rId2">
            <a:alphaModFix amt="35000"/>
          </a:blip>
          <a:srcRect r="11334"/>
          <a:stretch/>
        </p:blipFill>
        <p:spPr>
          <a:xfrm>
            <a:off x="20" y="1"/>
            <a:ext cx="9143980" cy="6857999"/>
          </a:xfrm>
          <a:prstGeom prst="rect">
            <a:avLst/>
          </a:prstGeom>
        </p:spPr>
      </p:pic>
      <p:sp>
        <p:nvSpPr>
          <p:cNvPr id="2" name="Title 1"/>
          <p:cNvSpPr>
            <a:spLocks noGrp="1"/>
          </p:cNvSpPr>
          <p:nvPr>
            <p:ph type="title"/>
          </p:nvPr>
        </p:nvSpPr>
        <p:spPr>
          <a:xfrm>
            <a:off x="628650" y="1065862"/>
            <a:ext cx="2484873" cy="4726276"/>
          </a:xfrm>
        </p:spPr>
        <p:txBody>
          <a:bodyPr>
            <a:normAutofit/>
          </a:bodyPr>
          <a:lstStyle/>
          <a:p>
            <a:pPr algn="r"/>
            <a:r>
              <a:rPr lang="en-GB" altLang="en-US" sz="3500" dirty="0">
                <a:solidFill>
                  <a:srgbClr val="FFFFFF"/>
                </a:solidFill>
              </a:rPr>
              <a:t>Follow-on	</a:t>
            </a:r>
          </a:p>
        </p:txBody>
      </p:sp>
      <p:cxnSp>
        <p:nvCxnSpPr>
          <p:cNvPr id="35" name="Straight Connector 34">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029"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866534" y="1065862"/>
            <a:ext cx="4308514" cy="4726276"/>
          </a:xfrm>
        </p:spPr>
        <p:txBody>
          <a:bodyPr anchor="ctr">
            <a:normAutofit/>
          </a:bodyPr>
          <a:lstStyle/>
          <a:p>
            <a:pPr marL="0" indent="0">
              <a:buNone/>
            </a:pPr>
            <a:r>
              <a:rPr lang="en-GB" altLang="en-US" sz="1700" dirty="0">
                <a:solidFill>
                  <a:srgbClr val="FFFFFF"/>
                </a:solidFill>
              </a:rPr>
              <a:t>On your next walk around your neighbourhood, see if you can spot urban gardens and consider what ecosystems those gardens may be supporting.</a:t>
            </a:r>
          </a:p>
        </p:txBody>
      </p:sp>
    </p:spTree>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1D20A5AE52FAE4EA263F2B45DFF173F" ma:contentTypeVersion="12" ma:contentTypeDescription="Create a new document." ma:contentTypeScope="" ma:versionID="bb46ece3ce03e804ea12e6d29c3b7aa9">
  <xsd:schema xmlns:xsd="http://www.w3.org/2001/XMLSchema" xmlns:xs="http://www.w3.org/2001/XMLSchema" xmlns:p="http://schemas.microsoft.com/office/2006/metadata/properties" xmlns:ns2="b38b78ba-9d05-4732-b642-dcc320f4a5c6" xmlns:ns3="d554bfef-fa45-42da-b0c1-cffcd60cad9e" targetNamespace="http://schemas.microsoft.com/office/2006/metadata/properties" ma:root="true" ma:fieldsID="5242fcef8f5f111d41fe97a2fe0633a8" ns2:_="" ns3:_="">
    <xsd:import namespace="b38b78ba-9d05-4732-b642-dcc320f4a5c6"/>
    <xsd:import namespace="d554bfef-fa45-42da-b0c1-cffcd60cad9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38b78ba-9d05-4732-b642-dcc320f4a5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54bfef-fa45-42da-b0c1-cffcd60cad9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78CC420-76C2-4BCA-8A9E-9DF2A653EE86}">
  <ds:schemaRefs>
    <ds:schemaRef ds:uri="http://schemas.microsoft.com/sharepoint/v3/contenttype/forms"/>
  </ds:schemaRefs>
</ds:datastoreItem>
</file>

<file path=customXml/itemProps2.xml><?xml version="1.0" encoding="utf-8"?>
<ds:datastoreItem xmlns:ds="http://schemas.openxmlformats.org/officeDocument/2006/customXml" ds:itemID="{DBDAEA2A-433B-4A3E-8D4A-42E11F891A05}"/>
</file>

<file path=customXml/itemProps3.xml><?xml version="1.0" encoding="utf-8"?>
<ds:datastoreItem xmlns:ds="http://schemas.openxmlformats.org/officeDocument/2006/customXml" ds:itemID="{019067A7-F471-4FF8-BFC1-140EE104A137}">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184</TotalTime>
  <Words>284</Words>
  <Application>Microsoft Office PowerPoint</Application>
  <PresentationFormat>On-screen Show (4:3)</PresentationFormat>
  <Paragraphs>36</Paragraphs>
  <Slides>9</Slides>
  <Notes>3</Notes>
  <HiddenSlides>0</HiddenSlides>
  <MMClips>1</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Gardens in the City</vt:lpstr>
      <vt:lpstr>PowerPoint Presentation</vt:lpstr>
      <vt:lpstr>Round Robin</vt:lpstr>
      <vt:lpstr>Round Robin Discussion</vt:lpstr>
      <vt:lpstr>Watch </vt:lpstr>
      <vt:lpstr>Essential Question </vt:lpstr>
      <vt:lpstr>Transfer Learning; Create Links Between Subjects </vt:lpstr>
      <vt:lpstr>Links to design:   discuss…  </vt:lpstr>
      <vt:lpstr>Follow-on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Frankland</dc:creator>
  <cp:lastModifiedBy>Rebecca Henriksen</cp:lastModifiedBy>
  <cp:revision>38</cp:revision>
  <dcterms:created xsi:type="dcterms:W3CDTF">2021-12-17T09:14:00Z</dcterms:created>
  <dcterms:modified xsi:type="dcterms:W3CDTF">2023-02-10T07:11:50Z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2057-11.2.0.10382</vt:lpwstr>
  </property>
  <property fmtid="{D5CDD505-2E9C-101B-9397-08002B2CF9AE}" pid="3" name="ICV">
    <vt:lpwstr>77D3391C933141F984B21FE8B9957ABE</vt:lpwstr>
  </property>
  <property fmtid="{D5CDD505-2E9C-101B-9397-08002B2CF9AE}" pid="4" name="ContentTypeId">
    <vt:lpwstr>0x01010081D20A5AE52FAE4EA263F2B45DFF173F</vt:lpwstr>
  </property>
</Properties>
</file>